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22"/>
  </p:notesMasterIdLst>
  <p:sldIdLst>
    <p:sldId id="274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2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19" autoAdjust="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3294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BB704-C98E-4CA6-96F8-E42FBF3BDC71}" type="datetimeFigureOut">
              <a:rPr lang="en-US" smtClean="0"/>
              <a:pPr/>
              <a:t>1/12/2015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1B9FA-87CC-4EF7-8686-47BE91002D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21E750-DCE1-4F46-9B8F-FB0D8C82A2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0D3141-7F50-4731-A9E8-FD6BB0DC24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F5E738-7239-48AD-A5D4-46C35C7CE0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D30E95-2C9B-427B-8C37-335D07053D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645315-63AA-4679-80C8-CB3B8A23A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15629B-D07F-4DF8-A4A7-44DCC76DD75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0E878B-F0F7-4DD2-83A1-65B530F576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7F2B5D1-8018-4597-B32E-C670530777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B9521A-F88A-4A6C-ADF7-09919900FE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F220BB-7591-4E03-9003-334FB2A47D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CB1FF2D-8F3E-470E-8686-8260AD4F9B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577F3C7-7BD9-4919-A169-C37078EE86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r-HR" dirty="0" smtClean="0"/>
              <a:t>Projekt “SINJSKA ALKA”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8206680" cy="3129761"/>
          </a:xfrm>
        </p:spPr>
        <p:txBody>
          <a:bodyPr>
            <a:normAutofit/>
          </a:bodyPr>
          <a:lstStyle/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endParaRPr lang="hr-HR" sz="1200" dirty="0" smtClean="0"/>
          </a:p>
          <a:p>
            <a:r>
              <a:rPr lang="hr-HR" sz="1200" b="1" dirty="0" smtClean="0">
                <a:solidFill>
                  <a:schemeClr val="tx1"/>
                </a:solidFill>
              </a:rPr>
              <a:t>Sinj, </a:t>
            </a:r>
            <a:r>
              <a:rPr lang="hr-HR" sz="1200" b="1" dirty="0" smtClean="0">
                <a:solidFill>
                  <a:schemeClr val="tx1"/>
                </a:solidFill>
              </a:rPr>
              <a:t>sječanj</a:t>
            </a:r>
            <a:r>
              <a:rPr lang="hr-HR" sz="1200" b="1" dirty="0" smtClean="0">
                <a:solidFill>
                  <a:schemeClr val="tx1"/>
                </a:solidFill>
              </a:rPr>
              <a:t> 2015.g</a:t>
            </a:r>
            <a:r>
              <a:rPr lang="hr-HR" sz="12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hr-HR" sz="1200" b="1" dirty="0" smtClean="0">
                <a:solidFill>
                  <a:schemeClr val="tx1"/>
                </a:solidFill>
              </a:rPr>
              <a:t>Autorica: </a:t>
            </a:r>
            <a:r>
              <a:rPr lang="hr-HR" sz="1200" b="1" dirty="0" smtClean="0">
                <a:solidFill>
                  <a:schemeClr val="tx1"/>
                </a:solidFill>
              </a:rPr>
              <a:t>Kristina Križanac</a:t>
            </a:r>
            <a:endParaRPr lang="hr-HR" sz="12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PROJE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8198" y="188640"/>
            <a:ext cx="2115802" cy="1656184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 “SINJSKA ALKA”</a:t>
            </a:r>
            <a:endParaRPr lang="hr-HR" sz="3200" dirty="0"/>
          </a:p>
        </p:txBody>
      </p:sp>
      <p:pic>
        <p:nvPicPr>
          <p:cNvPr id="4" name="Content Placeholder 7" descr="PROJEK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4334" y="1481138"/>
            <a:ext cx="4615332" cy="4525962"/>
          </a:xfrm>
        </p:spPr>
      </p:pic>
    </p:spTree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ijecan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84784"/>
            <a:ext cx="2634028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Siječanj                         </a:t>
            </a:r>
            <a:r>
              <a:rPr lang="hr-HR" sz="1000" dirty="0" smtClean="0"/>
              <a:t>Projekt “SINJSKA ALKA”</a:t>
            </a:r>
            <a:endParaRPr lang="en-US" sz="1000" dirty="0"/>
          </a:p>
        </p:txBody>
      </p:sp>
      <p:sp>
        <p:nvSpPr>
          <p:cNvPr id="5" name="Rectangle 4"/>
          <p:cNvSpPr/>
          <p:nvPr/>
        </p:nvSpPr>
        <p:spPr>
          <a:xfrm>
            <a:off x="3995936" y="1533465"/>
            <a:ext cx="496855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Umrežavanje manifestacija različitog karaktera</a:t>
            </a:r>
          </a:p>
          <a:p>
            <a:r>
              <a:rPr lang="hr-HR" dirty="0" smtClean="0"/>
              <a:t>Viteške igre, sajmovi, smotre, kupovi...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Turistička platforma kroz oblike turizma:</a:t>
            </a:r>
          </a:p>
          <a:p>
            <a:endParaRPr lang="hr-HR" dirty="0" smtClean="0"/>
          </a:p>
          <a:p>
            <a:r>
              <a:rPr lang="hr-HR" dirty="0" smtClean="0"/>
              <a:t>-Vjerski turizam</a:t>
            </a:r>
          </a:p>
          <a:p>
            <a:endParaRPr lang="hr-HR" dirty="0" smtClean="0"/>
          </a:p>
          <a:p>
            <a:r>
              <a:rPr lang="hr-HR" dirty="0" smtClean="0"/>
              <a:t>Općina Hrvace : 52 izvora pitke vode, zima na Vrdovu, planinarski dom</a:t>
            </a:r>
          </a:p>
          <a:p>
            <a:r>
              <a:rPr lang="hr-HR" dirty="0" smtClean="0"/>
              <a:t>Općina Otok: prirodne znamenitosti (Ruda, Ovrlja, Kosinac )</a:t>
            </a:r>
          </a:p>
          <a:p>
            <a:endParaRPr lang="hr-HR" dirty="0" smtClean="0"/>
          </a:p>
          <a:p>
            <a:r>
              <a:rPr lang="hr-HR" dirty="0" smtClean="0"/>
              <a:t>-Turizam događaja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pPr algn="r"/>
            <a:r>
              <a:rPr lang="hr-HR" sz="1400" b="1" dirty="0" smtClean="0"/>
              <a:t>TURIZAM KAO TRIGER ZA GOSPODARSTVO</a:t>
            </a:r>
            <a:endParaRPr lang="hr-HR" sz="1400" b="1" dirty="0"/>
          </a:p>
        </p:txBody>
      </p:sp>
      <p:pic>
        <p:nvPicPr>
          <p:cNvPr id="6" name="Picture 5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90766" y="0"/>
            <a:ext cx="853234" cy="836712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elja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268760"/>
            <a:ext cx="4551726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Veljača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0" y="1700808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dirty="0" smtClean="0"/>
              <a:t>Umrežavanje manifestacija različitog karaktera</a:t>
            </a:r>
          </a:p>
          <a:p>
            <a:r>
              <a:rPr lang="hr-HR" dirty="0" smtClean="0"/>
              <a:t>Viteške igre, sajmovi, smotre, kupovi...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baštine</a:t>
            </a:r>
          </a:p>
          <a:p>
            <a:r>
              <a:rPr lang="hr-HR" dirty="0" smtClean="0"/>
              <a:t>- Turizam događaja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pPr algn="r"/>
            <a:r>
              <a:rPr lang="hr-HR" sz="1400" b="1" dirty="0" smtClean="0"/>
              <a:t>TURIZAM  KAO TRIGER ZA GOSPODARSTVO</a:t>
            </a:r>
            <a:endParaRPr lang="hr-HR" sz="1400" b="1" dirty="0"/>
          </a:p>
        </p:txBody>
      </p:sp>
      <p:pic>
        <p:nvPicPr>
          <p:cNvPr id="6" name="Picture 5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0476" y="0"/>
            <a:ext cx="1073524" cy="1052736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zuja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84698" y="2970237"/>
            <a:ext cx="5619750" cy="326707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Ožujak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3528" y="1484784"/>
            <a:ext cx="532859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Umrežavanje manifestacija različitog karaktera</a:t>
            </a:r>
          </a:p>
          <a:p>
            <a:r>
              <a:rPr lang="hr-HR" dirty="0" smtClean="0"/>
              <a:t>Viteške igre, sajmovi, smotre, kupovi...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baštine</a:t>
            </a:r>
          </a:p>
          <a:p>
            <a:r>
              <a:rPr lang="hr-HR" dirty="0" smtClean="0"/>
              <a:t>- Turizam događaja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sz="1400" b="1" dirty="0" smtClean="0"/>
              <a:t>TURIZAM KAO TRIGER ZA GOSPODARSTVO</a:t>
            </a:r>
            <a:endParaRPr lang="hr-HR" sz="1400" b="1" dirty="0"/>
          </a:p>
        </p:txBody>
      </p:sp>
      <p:pic>
        <p:nvPicPr>
          <p:cNvPr id="6" name="Picture 5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0474" y="-1"/>
            <a:ext cx="1073525" cy="1052737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ravan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69704" y="1268760"/>
            <a:ext cx="5638800" cy="32861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Travanj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5536" y="3501008"/>
            <a:ext cx="849694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Umrežavanje manifestacija različitog karaktera</a:t>
            </a:r>
          </a:p>
          <a:p>
            <a:r>
              <a:rPr lang="hr-HR" dirty="0" smtClean="0"/>
              <a:t>Viteške igre, sajmovi, smotre, kupovi...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baštine</a:t>
            </a:r>
          </a:p>
          <a:p>
            <a:pPr>
              <a:buFontTx/>
              <a:buChar char="-"/>
            </a:pPr>
            <a:r>
              <a:rPr lang="hr-HR" dirty="0" smtClean="0"/>
              <a:t>Turizam događaja</a:t>
            </a:r>
          </a:p>
          <a:p>
            <a:pPr>
              <a:buFontTx/>
              <a:buChar char="-"/>
            </a:pPr>
            <a:endParaRPr lang="hr-HR" dirty="0" smtClean="0"/>
          </a:p>
          <a:p>
            <a:pPr>
              <a:buFontTx/>
              <a:buChar char="-"/>
            </a:pPr>
            <a:endParaRPr lang="hr-HR" dirty="0" smtClean="0"/>
          </a:p>
          <a:p>
            <a:endParaRPr lang="hr-HR" dirty="0" smtClean="0"/>
          </a:p>
          <a:p>
            <a:pPr algn="r"/>
            <a:r>
              <a:rPr lang="hr-HR" sz="1400" b="1" dirty="0" smtClean="0"/>
              <a:t>                         TURIZAM KAO TRIGER ZA GOSPODARSTVO</a:t>
            </a:r>
            <a:endParaRPr lang="hr-HR" sz="1400" b="1" dirty="0"/>
          </a:p>
        </p:txBody>
      </p:sp>
      <p:pic>
        <p:nvPicPr>
          <p:cNvPr id="6" name="Picture 5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72400" y="-1"/>
            <a:ext cx="971600" cy="952785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viban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496" y="1481138"/>
            <a:ext cx="4637820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Svibanj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79912" y="1700808"/>
            <a:ext cx="5616624" cy="5157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Umrežavanje manifestacija različitog karaktera</a:t>
            </a:r>
          </a:p>
          <a:p>
            <a:r>
              <a:rPr lang="hr-HR" dirty="0" smtClean="0"/>
              <a:t>Viteške igre, sajmovi, smotre, kupovi...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Turizam baštine</a:t>
            </a:r>
          </a:p>
          <a:p>
            <a:r>
              <a:rPr lang="hr-HR" dirty="0" smtClean="0"/>
              <a:t>Turizam događaja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sz="1400" b="1" dirty="0" smtClean="0"/>
              <a:t>                           TURIZAM KAO TRIGER ZA GOSPODARSTVO</a:t>
            </a:r>
            <a:endParaRPr lang="hr-HR" sz="1400" b="1" dirty="0"/>
          </a:p>
        </p:txBody>
      </p:sp>
      <p:pic>
        <p:nvPicPr>
          <p:cNvPr id="6" name="Picture 5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906" y="0"/>
            <a:ext cx="1000094" cy="98072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pan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84784"/>
            <a:ext cx="2736258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Lipanj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31840" y="1700808"/>
            <a:ext cx="54360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Umrežavanje manifestacija različitog karaktera</a:t>
            </a:r>
          </a:p>
          <a:p>
            <a:r>
              <a:rPr lang="hr-HR" dirty="0" smtClean="0"/>
              <a:t>Viteške igre, sajmovi, smotre, kupovi...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baštine</a:t>
            </a:r>
          </a:p>
          <a:p>
            <a:r>
              <a:rPr lang="hr-HR" dirty="0" smtClean="0"/>
              <a:t>- Turizam događaja</a:t>
            </a:r>
          </a:p>
          <a:p>
            <a:r>
              <a:rPr lang="hr-HR" dirty="0" smtClean="0"/>
              <a:t>- Cikloturizam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sz="1400" b="1" dirty="0" smtClean="0"/>
              <a:t>                            TURIZAM  KAO TRIGER ZA GOSPODARSTVO</a:t>
            </a:r>
            <a:endParaRPr lang="hr-HR" sz="1400" b="1" dirty="0"/>
          </a:p>
        </p:txBody>
      </p:sp>
      <p:pic>
        <p:nvPicPr>
          <p:cNvPr id="6" name="Picture 5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28384" y="0"/>
            <a:ext cx="1115616" cy="1094013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panj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51927" y="1481138"/>
            <a:ext cx="2640145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Srpanj</a:t>
            </a:r>
            <a:endParaRPr lang="en-US" dirty="0"/>
          </a:p>
        </p:txBody>
      </p:sp>
      <p:pic>
        <p:nvPicPr>
          <p:cNvPr id="6" name="Picture 5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97266" y="0"/>
            <a:ext cx="1073524" cy="1052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9552" y="126876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Umrežavanje manifestacija različitog karaktera</a:t>
            </a:r>
          </a:p>
          <a:p>
            <a:r>
              <a:rPr lang="hr-HR" dirty="0" smtClean="0"/>
              <a:t>Viteške igre, sajmovi, smotre, kupovi...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baštine</a:t>
            </a:r>
          </a:p>
          <a:p>
            <a:r>
              <a:rPr lang="hr-HR" dirty="0" smtClean="0"/>
              <a:t>- Turizam događaja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7744" y="6304002"/>
            <a:ext cx="6606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b="1" dirty="0" smtClean="0"/>
              <a:t>                                                     TURIZAM KAO TRIGER ZA GOSPODARSTVO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olovo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1484784"/>
            <a:ext cx="4517390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Kolovoz</a:t>
            </a:r>
            <a:endParaRPr lang="en-US" dirty="0"/>
          </a:p>
        </p:txBody>
      </p:sp>
      <p:pic>
        <p:nvPicPr>
          <p:cNvPr id="5" name="Picture 4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2141" y="116632"/>
            <a:ext cx="1028018" cy="10081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3528" y="1124744"/>
            <a:ext cx="4464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SINJSKA  ALKA – BREND</a:t>
            </a:r>
          </a:p>
          <a:p>
            <a:r>
              <a:rPr lang="hr-HR" dirty="0" smtClean="0"/>
              <a:t>Grad Sinj i Cetinska krajina platforma za razvoj</a:t>
            </a:r>
          </a:p>
          <a:p>
            <a:r>
              <a:rPr lang="hr-HR" dirty="0" smtClean="0"/>
              <a:t>POSLOVNO UDRUŽIVANJE – stvaranje poduzetničke klime, nova dimenzija,</a:t>
            </a:r>
          </a:p>
          <a:p>
            <a:r>
              <a:rPr lang="hr-HR" dirty="0" smtClean="0"/>
              <a:t>zajednički interes, definiranje ciljeva</a:t>
            </a:r>
            <a:endParaRPr lang="hr-HR" dirty="0"/>
          </a:p>
        </p:txBody>
      </p:sp>
      <p:sp>
        <p:nvSpPr>
          <p:cNvPr id="7" name="Rectangle 6"/>
          <p:cNvSpPr/>
          <p:nvPr/>
        </p:nvSpPr>
        <p:spPr>
          <a:xfrm>
            <a:off x="2286000" y="3105835"/>
            <a:ext cx="660648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/>
              <a:t> </a:t>
            </a:r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endParaRPr lang="hr-HR" b="1" dirty="0" smtClean="0"/>
          </a:p>
          <a:p>
            <a:r>
              <a:rPr lang="hr-HR" sz="1400" b="1" dirty="0" smtClean="0"/>
              <a:t>                                                     TURIZAM KAO TRIGER ZA GOSPODARSTVO</a:t>
            </a:r>
            <a:endParaRPr lang="hr-HR" sz="14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uj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4037" y="2060847"/>
            <a:ext cx="6204347" cy="383036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Rujan</a:t>
            </a:r>
            <a:endParaRPr lang="en-US" dirty="0"/>
          </a:p>
        </p:txBody>
      </p:sp>
      <p:pic>
        <p:nvPicPr>
          <p:cNvPr id="5" name="Picture 4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9631" y="116632"/>
            <a:ext cx="881159" cy="8640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03848" y="6453336"/>
            <a:ext cx="5796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r-HR" dirty="0" smtClean="0"/>
              <a:t>            </a:t>
            </a:r>
            <a:r>
              <a:rPr lang="hr-HR" sz="1400" b="1" dirty="0" smtClean="0"/>
              <a:t>TURIZAM KAO TRIGER ZA GOSPODARSTVO</a:t>
            </a:r>
            <a:endParaRPr lang="hr-HR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5220072" y="4797152"/>
            <a:ext cx="360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/>
              <a:t> </a:t>
            </a:r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- Vjerski turizam</a:t>
            </a:r>
          </a:p>
          <a:p>
            <a:pPr>
              <a:buFontTx/>
              <a:buChar char="-"/>
            </a:pPr>
            <a:r>
              <a:rPr lang="hr-HR" dirty="0" smtClean="0"/>
              <a:t>Turizam događaja</a:t>
            </a:r>
          </a:p>
          <a:p>
            <a:endParaRPr lang="hr-HR" dirty="0" smtClean="0"/>
          </a:p>
          <a:p>
            <a:r>
              <a:rPr lang="hr-HR" dirty="0" smtClean="0"/>
              <a:t>GRAD TRILJ: Cikloturizam</a:t>
            </a:r>
            <a:endParaRPr lang="hr-HR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stop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04987" y="2177256"/>
            <a:ext cx="5534025" cy="31337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Listopad</a:t>
            </a:r>
            <a:endParaRPr lang="en-US" dirty="0"/>
          </a:p>
        </p:txBody>
      </p:sp>
      <p:pic>
        <p:nvPicPr>
          <p:cNvPr id="5" name="Picture 4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91053" y="188640"/>
            <a:ext cx="807729" cy="7920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11960" y="1412777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Turistička platforma kroz oblike turizma:</a:t>
            </a:r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događaja</a:t>
            </a:r>
          </a:p>
          <a:p>
            <a:r>
              <a:rPr lang="hr-HR" dirty="0" smtClean="0"/>
              <a:t>  GRAD TRILJ: Cikloturizam</a:t>
            </a:r>
          </a:p>
          <a:p>
            <a:r>
              <a:rPr lang="hr-HR" dirty="0" smtClean="0"/>
              <a:t>  Općina HRVACE, OTOK: Tematska jesen</a:t>
            </a:r>
          </a:p>
          <a:p>
            <a:r>
              <a:rPr lang="hr-HR" dirty="0" smtClean="0"/>
              <a:t>  DICMO: Sv. Jakov i Ana</a:t>
            </a:r>
          </a:p>
        </p:txBody>
      </p:sp>
      <p:sp>
        <p:nvSpPr>
          <p:cNvPr id="7" name="Rectangle 6"/>
          <p:cNvSpPr/>
          <p:nvPr/>
        </p:nvSpPr>
        <p:spPr>
          <a:xfrm>
            <a:off x="1691680" y="5517232"/>
            <a:ext cx="72728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pPr algn="r"/>
            <a:r>
              <a:rPr lang="hr-HR" sz="1400" dirty="0" smtClean="0"/>
              <a:t>                                                   </a:t>
            </a:r>
            <a:r>
              <a:rPr lang="hr-HR" sz="1400" b="1" dirty="0" smtClean="0"/>
              <a:t>TURIZAM KAO TRIGER ZA GOSPODARSTVO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uden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25041" y="1481138"/>
            <a:ext cx="4693918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Studeni</a:t>
            </a:r>
            <a:endParaRPr lang="en-US" dirty="0"/>
          </a:p>
        </p:txBody>
      </p:sp>
      <p:pic>
        <p:nvPicPr>
          <p:cNvPr id="5" name="Picture 4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17622" y="116632"/>
            <a:ext cx="881160" cy="8640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0800000" flipH="1" flipV="1">
            <a:off x="6339896" y="1442570"/>
            <a:ext cx="262410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Turistička platforma kroz obilke turizma:</a:t>
            </a:r>
          </a:p>
          <a:p>
            <a:endParaRPr lang="hr-HR" dirty="0" smtClean="0"/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događaja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6237312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 smtClean="0"/>
              <a:t> </a:t>
            </a:r>
            <a:r>
              <a:rPr lang="hr-HR" sz="1400" b="1" dirty="0" smtClean="0"/>
              <a:t>TURIZAM KAO TRIGER ZA GOSPODARSTVO</a:t>
            </a:r>
            <a:endParaRPr lang="hr-HR" sz="1400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osina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28099" y="1481138"/>
            <a:ext cx="2687801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Prosinac</a:t>
            </a:r>
            <a:endParaRPr lang="en-US" dirty="0"/>
          </a:p>
        </p:txBody>
      </p:sp>
      <p:pic>
        <p:nvPicPr>
          <p:cNvPr id="5" name="Picture 4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9630" y="116632"/>
            <a:ext cx="881159" cy="8640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10800000" flipV="1">
            <a:off x="3491880" y="6191436"/>
            <a:ext cx="5040560" cy="3077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r-HR" sz="1400" b="1" dirty="0" smtClean="0"/>
              <a:t>       TURIZAM KAO TRIGER ZA GOSPODARSTVO</a:t>
            </a:r>
            <a:endParaRPr lang="hr-HR" sz="1400" b="1" dirty="0"/>
          </a:p>
        </p:txBody>
      </p:sp>
      <p:sp>
        <p:nvSpPr>
          <p:cNvPr id="7" name="Rectangle 6"/>
          <p:cNvSpPr/>
          <p:nvPr/>
        </p:nvSpPr>
        <p:spPr>
          <a:xfrm>
            <a:off x="179512" y="1700809"/>
            <a:ext cx="25922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 smtClean="0"/>
              <a:t>Turistička platforma kroz obilke turizma:</a:t>
            </a:r>
          </a:p>
          <a:p>
            <a:endParaRPr lang="hr-HR" dirty="0" smtClean="0"/>
          </a:p>
          <a:p>
            <a:r>
              <a:rPr lang="hr-HR" dirty="0" smtClean="0"/>
              <a:t>- Vjerski turizam</a:t>
            </a:r>
          </a:p>
          <a:p>
            <a:r>
              <a:rPr lang="hr-HR" dirty="0" smtClean="0"/>
              <a:t>- Turizam događaja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i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916832"/>
            <a:ext cx="4320480" cy="390027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Alka u sridu!</a:t>
            </a:r>
            <a:endParaRPr lang="en-US" dirty="0"/>
          </a:p>
        </p:txBody>
      </p:sp>
      <p:pic>
        <p:nvPicPr>
          <p:cNvPr id="5" name="Picture 4" descr="PROJEK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368" y="116632"/>
            <a:ext cx="1086422" cy="1065384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PROJEK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124744"/>
            <a:ext cx="5309389" cy="504055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 “SINJSKA ALKA”</a:t>
            </a:r>
            <a:endParaRPr 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247" y="-543044"/>
            <a:ext cx="7565566" cy="241744"/>
          </a:xfrm>
        </p:spPr>
        <p:txBody>
          <a:bodyPr>
            <a:normAutofit fontScale="90000"/>
          </a:bodyPr>
          <a:lstStyle/>
          <a:p>
            <a:endParaRPr lang="hr-HR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15616" y="1124745"/>
            <a:ext cx="7128792" cy="4824536"/>
          </a:xfrm>
        </p:spPr>
        <p:txBody>
          <a:bodyPr>
            <a:normAutofit/>
          </a:bodyPr>
          <a:lstStyle/>
          <a:p>
            <a:pPr>
              <a:buNone/>
            </a:pPr>
            <a:endParaRPr lang="hr-HR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43608" y="1268760"/>
            <a:ext cx="7715200" cy="52565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hr-HR" sz="2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hr-HR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692696"/>
            <a:ext cx="8229600" cy="61653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hr-HR" sz="2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hr-HR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15616" y="1124744"/>
          <a:ext cx="7128792" cy="4827339"/>
        </p:xfrm>
        <a:graphic>
          <a:graphicData uri="http://schemas.openxmlformats.org/drawingml/2006/table">
            <a:tbl>
              <a:tblPr/>
              <a:tblGrid>
                <a:gridCol w="1344043"/>
                <a:gridCol w="1235122"/>
                <a:gridCol w="1420283"/>
                <a:gridCol w="3129344"/>
              </a:tblGrid>
              <a:tr h="308399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300" b="1" i="1" dirty="0">
                          <a:latin typeface="Calibri"/>
                          <a:ea typeface="Calibri"/>
                          <a:cs typeface="Times New Roman"/>
                        </a:rPr>
                        <a:t>SWOT ANALIZA</a:t>
                      </a:r>
                      <a:endParaRPr lang="hr-H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2899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i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SNAGE</a:t>
                      </a:r>
                      <a:endParaRPr lang="hr-H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i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SLABOSTI</a:t>
                      </a:r>
                      <a:endParaRPr lang="hr-H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i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PRILIKE</a:t>
                      </a:r>
                      <a:endParaRPr lang="hr-H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b="1" i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PRIJETNJE</a:t>
                      </a:r>
                      <a:endParaRPr lang="hr-H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497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U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sluga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predstavlja vrijednost širokoj 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populaciji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Politika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 državna, županijska, lokalna)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Konkurentan i održiv turistički sektor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Dobavljači 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(npr., nepovoljni uvjeti, monopol, nametanje visokih 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cijena...)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07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Atraktivnost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isperzija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Potpore Ministarstva 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Dislociranost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275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onkurentost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Nepripremljenost projektne dokumentacije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Razvoj malog i srednjeg poduzetništva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Provedba umrežavanja / okrupnjavanja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7340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Stvaranje novih proizvodnih linija – konkurentnost proizvoda</a:t>
                      </a:r>
                      <a:endParaRPr lang="hr-HR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JLS- kao pokretač razvoja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Plasman 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usluge koje ne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postoje u organiziranom obliku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40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hr-HR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Konverzije </a:t>
                      </a: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manje vrijedne u više vrijednu uslugu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20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Sustav poticaja tradicionalne proizvodnje 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21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Povećanje zaposlenosti</a:t>
                      </a:r>
                      <a:endParaRPr lang="hr-HR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r-H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Cjelogodišnje događanje</a:t>
                      </a:r>
                      <a:endParaRPr lang="hr-HR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r-HR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446" marR="55446" marT="0" marB="0" anchor="ctr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 descr="PROJE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23535" y="0"/>
            <a:ext cx="920465" cy="83671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43608" y="476672"/>
            <a:ext cx="488395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000" dirty="0" smtClean="0">
                <a:latin typeface="+mj-lt"/>
              </a:rPr>
              <a:t>Projekt ”SINJSKA ALKA”</a:t>
            </a:r>
            <a:endParaRPr lang="hr-HR" sz="1000" dirty="0">
              <a:latin typeface="+mj-lt"/>
            </a:endParaRPr>
          </a:p>
        </p:txBody>
      </p:sp>
    </p:spTree>
  </p:cSld>
  <p:clrMapOvr>
    <a:masterClrMapping/>
  </p:clrMapOvr>
  <p:transition spd="slow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9632" y="1628800"/>
            <a:ext cx="7427168" cy="4378491"/>
          </a:xfrm>
        </p:spPr>
        <p:txBody>
          <a:bodyPr>
            <a:normAutofit fontScale="70000" lnSpcReduction="20000"/>
          </a:bodyPr>
          <a:lstStyle/>
          <a:p>
            <a:r>
              <a:rPr lang="hr-HR" b="1" u="sng" dirty="0" smtClean="0"/>
              <a:t>STRATEŠKI CILJEVI</a:t>
            </a:r>
            <a:endParaRPr lang="hr-HR" dirty="0" smtClean="0"/>
          </a:p>
          <a:p>
            <a:pPr>
              <a:buNone/>
            </a:pPr>
            <a:r>
              <a:rPr lang="hr-HR" b="1" dirty="0" smtClean="0"/>
              <a:t> </a:t>
            </a:r>
            <a:endParaRPr lang="hr-HR" dirty="0" smtClean="0"/>
          </a:p>
          <a:p>
            <a:pPr lvl="0"/>
            <a:r>
              <a:rPr lang="hr-HR" dirty="0" smtClean="0"/>
              <a:t>Konkutentan i održiv turistički sektor</a:t>
            </a:r>
          </a:p>
          <a:p>
            <a:pPr lvl="0"/>
            <a:r>
              <a:rPr lang="hr-HR" dirty="0" smtClean="0"/>
              <a:t>Restruktuiranje svih oblika turizma u smjeru visoko dohodovnih proizvoda </a:t>
            </a:r>
          </a:p>
          <a:p>
            <a:pPr lvl="0"/>
            <a:r>
              <a:rPr lang="hr-HR" dirty="0" smtClean="0"/>
              <a:t>Stvaranje boljih uvjeta poslovanja i potpore malim i srednjim poduzetnicima</a:t>
            </a:r>
          </a:p>
          <a:p>
            <a:pPr lvl="0"/>
            <a:r>
              <a:rPr lang="hr-HR" dirty="0" smtClean="0"/>
              <a:t>Poboljšanje uvjeta života na ruralnom području</a:t>
            </a:r>
          </a:p>
          <a:p>
            <a:pPr lvl="0"/>
            <a:r>
              <a:rPr lang="hr-HR" dirty="0" smtClean="0"/>
              <a:t>Jačanje lokalne zajednice kao pokretača razvoja</a:t>
            </a:r>
          </a:p>
          <a:p>
            <a:pPr lvl="0"/>
            <a:r>
              <a:rPr lang="hr-HR" dirty="0" smtClean="0"/>
              <a:t>Viša stopa zaposlenosti</a:t>
            </a:r>
          </a:p>
          <a:p>
            <a:pPr lvl="0"/>
            <a:r>
              <a:rPr lang="hr-HR" dirty="0" smtClean="0"/>
              <a:t>Zaustavljanje raseljavanja Dalmatinske zagore</a:t>
            </a:r>
          </a:p>
          <a:p>
            <a:pPr>
              <a:buNone/>
            </a:pPr>
            <a:r>
              <a:rPr lang="hr-HR" dirty="0" smtClean="0"/>
              <a:t> </a:t>
            </a:r>
          </a:p>
          <a:p>
            <a:endParaRPr lang="hr-HR" dirty="0" smtClean="0"/>
          </a:p>
          <a:p>
            <a:r>
              <a:rPr lang="hr-HR" dirty="0" smtClean="0"/>
              <a:t>Klaster – komunikacija, učinkovitost -svi čimbenici za istim stolom, međusobnom suradnjom ostvaruju svoje ciljeve uspješnije nego individualno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74638"/>
            <a:ext cx="6480720" cy="850106"/>
          </a:xfrm>
        </p:spPr>
        <p:txBody>
          <a:bodyPr>
            <a:normAutofit/>
          </a:bodyPr>
          <a:lstStyle/>
          <a:p>
            <a:r>
              <a:rPr lang="hr-HR" sz="1200" b="0" dirty="0" smtClean="0"/>
              <a:t>Projekt ”SINJSKA ALKA”</a:t>
            </a:r>
            <a:endParaRPr lang="hr-HR" sz="1200" dirty="0"/>
          </a:p>
        </p:txBody>
      </p:sp>
      <p:pic>
        <p:nvPicPr>
          <p:cNvPr id="4" name="Picture 3" descr="PROJE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8384" y="0"/>
            <a:ext cx="1115616" cy="1094013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/>
          </a:bodyPr>
          <a:lstStyle/>
          <a:p>
            <a:r>
              <a:rPr lang="hr-HR" dirty="0" smtClean="0"/>
              <a:t>NAMJENA PROJEKTA:</a:t>
            </a:r>
          </a:p>
          <a:p>
            <a:r>
              <a:rPr lang="hr-HR" dirty="0" smtClean="0"/>
              <a:t>Restrukturiranje turizma, koji tradicijom, atraktivnošću i konkurentnošću privlači brojne korisnike i stakeholdere, te omogućava održivi razvoj.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“Razvojno-investicijski projekti : pokretanje i provedba kroz definiranje projektnog zadatka, inicira i kontrolira JLS,  a realizacija se odvija angažmanom privatnog kapitala... “</a:t>
            </a:r>
          </a:p>
          <a:p>
            <a:pPr algn="r">
              <a:buNone/>
            </a:pPr>
            <a:r>
              <a:rPr lang="hr-HR" sz="1100" dirty="0" smtClean="0"/>
              <a:t>Strategija razvoja grada Sinja, Ekonomski fakukltet Split</a:t>
            </a:r>
          </a:p>
          <a:p>
            <a:pPr algn="r">
              <a:buNone/>
            </a:pPr>
            <a:r>
              <a:rPr lang="hr-HR" sz="1100" dirty="0" smtClean="0"/>
              <a:t>Strategija razvoja turizma RH do 2020.g.</a:t>
            </a:r>
          </a:p>
          <a:p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1200" b="0" dirty="0" smtClean="0"/>
              <a:t>Projekt ”SINJSKA ALKA”</a:t>
            </a:r>
            <a:endParaRPr lang="hr-HR" sz="1200" dirty="0"/>
          </a:p>
        </p:txBody>
      </p:sp>
      <p:pic>
        <p:nvPicPr>
          <p:cNvPr id="4" name="Picture 3" descr="PROJE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97046" y="0"/>
            <a:ext cx="1146954" cy="1124744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363272" cy="5188032"/>
          </a:xfrm>
        </p:spPr>
        <p:txBody>
          <a:bodyPr>
            <a:normAutofit fontScale="92500" lnSpcReduction="10000"/>
          </a:bodyPr>
          <a:lstStyle/>
          <a:p>
            <a:endParaRPr lang="hr-HR" dirty="0" smtClean="0"/>
          </a:p>
          <a:p>
            <a:endParaRPr lang="hr-HR" dirty="0" smtClean="0"/>
          </a:p>
          <a:p>
            <a:pPr algn="ctr"/>
            <a:r>
              <a:rPr lang="hr-HR" dirty="0" smtClean="0"/>
              <a:t>MMM - misao, motivacija, mjera...</a:t>
            </a:r>
          </a:p>
          <a:p>
            <a:pPr algn="ctr"/>
            <a:endParaRPr lang="hr-HR" dirty="0" smtClean="0"/>
          </a:p>
          <a:p>
            <a:r>
              <a:rPr lang="hr-HR" dirty="0" smtClean="0"/>
              <a:t>Snaga proizlazi iz zajedništva...udahnimo zajedno i stvorimo novu dimenziju našega novog sutra...</a:t>
            </a:r>
          </a:p>
          <a:p>
            <a:endParaRPr lang="hr-HR" dirty="0" smtClean="0"/>
          </a:p>
          <a:p>
            <a:pPr algn="ctr"/>
            <a:r>
              <a:rPr lang="hr-HR" sz="4300" dirty="0" smtClean="0"/>
              <a:t>HVALA NA PAŽNJI!</a:t>
            </a:r>
          </a:p>
          <a:p>
            <a:endParaRPr lang="hr-HR" dirty="0" smtClean="0"/>
          </a:p>
          <a:p>
            <a:pPr algn="r"/>
            <a:endParaRPr lang="hr-HR" sz="1000" dirty="0" smtClean="0"/>
          </a:p>
          <a:p>
            <a:pPr algn="r"/>
            <a:endParaRPr lang="hr-HR" sz="1000" dirty="0" smtClean="0"/>
          </a:p>
          <a:p>
            <a:pPr algn="r"/>
            <a:endParaRPr lang="hr-HR" sz="1000" dirty="0" smtClean="0"/>
          </a:p>
          <a:p>
            <a:pPr algn="r"/>
            <a:endParaRPr lang="hr-HR" sz="1000" dirty="0" smtClean="0"/>
          </a:p>
          <a:p>
            <a:pPr algn="r"/>
            <a:endParaRPr lang="hr-HR" sz="1000" dirty="0" smtClean="0"/>
          </a:p>
          <a:p>
            <a:pPr algn="r"/>
            <a:endParaRPr lang="hr-HR" sz="1000" dirty="0" smtClean="0"/>
          </a:p>
          <a:p>
            <a:pPr algn="r"/>
            <a:r>
              <a:rPr lang="hr-HR" sz="1000" dirty="0" smtClean="0"/>
              <a:t>Sinj, sječanj 2015.g.</a:t>
            </a:r>
          </a:p>
          <a:p>
            <a:pPr algn="r"/>
            <a:r>
              <a:rPr lang="hr-HR" sz="1000" dirty="0" smtClean="0"/>
              <a:t>Autorica: </a:t>
            </a:r>
            <a:r>
              <a:rPr lang="hr-HR" sz="1000" dirty="0" smtClean="0"/>
              <a:t>Kristina Križanac</a:t>
            </a:r>
            <a:endParaRPr lang="hr-HR" sz="1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4762872" cy="1066130"/>
          </a:xfrm>
        </p:spPr>
        <p:txBody>
          <a:bodyPr>
            <a:normAutofit/>
          </a:bodyPr>
          <a:lstStyle/>
          <a:p>
            <a:r>
              <a:rPr lang="hr-HR" sz="1200" b="0" dirty="0" smtClean="0"/>
              <a:t>Projekt ”SINJSKA ALKA”</a:t>
            </a:r>
            <a:endParaRPr lang="hr-HR" sz="1200" b="0" dirty="0"/>
          </a:p>
        </p:txBody>
      </p:sp>
      <p:pic>
        <p:nvPicPr>
          <p:cNvPr id="4" name="Picture 3" descr="PROJE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-1"/>
            <a:ext cx="2051720" cy="195980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205</TotalTime>
  <Words>644</Words>
  <Application>Microsoft Office PowerPoint</Application>
  <PresentationFormat>On-screen Show (4:3)</PresentationFormat>
  <Paragraphs>235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Projekt “SINJSKA ALKA”</vt:lpstr>
      <vt:lpstr>Projekt “SINJSKA ALKA”</vt:lpstr>
      <vt:lpstr>Siječanj                         Projekt “SINJSKA ALKA”</vt:lpstr>
      <vt:lpstr>Veljača</vt:lpstr>
      <vt:lpstr>Ožujak</vt:lpstr>
      <vt:lpstr>Travanj</vt:lpstr>
      <vt:lpstr>Svibanj</vt:lpstr>
      <vt:lpstr>Lipanj</vt:lpstr>
      <vt:lpstr>Srpanj</vt:lpstr>
      <vt:lpstr>Kolovoz</vt:lpstr>
      <vt:lpstr>Rujan</vt:lpstr>
      <vt:lpstr>Listopad</vt:lpstr>
      <vt:lpstr>Studeni</vt:lpstr>
      <vt:lpstr>Prosinac</vt:lpstr>
      <vt:lpstr>Alka u sridu!</vt:lpstr>
      <vt:lpstr>Projekt “SINJSKA ALKA”</vt:lpstr>
      <vt:lpstr>Slide 17</vt:lpstr>
      <vt:lpstr>Projekt ”SINJSKA ALKA”</vt:lpstr>
      <vt:lpstr>Projekt ”SINJSKA ALKA”</vt:lpstr>
      <vt:lpstr>Projekt ”SINJSKA ALKA”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SIJEČANJ</dc:title>
  <dc:creator>Win7</dc:creator>
  <cp:lastModifiedBy>Kiki</cp:lastModifiedBy>
  <cp:revision>35</cp:revision>
  <cp:lastPrinted>1601-01-01T00:00:00Z</cp:lastPrinted>
  <dcterms:created xsi:type="dcterms:W3CDTF">2015-01-11T08:50:56Z</dcterms:created>
  <dcterms:modified xsi:type="dcterms:W3CDTF">2015-01-12T09:31:43Z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TC102037541033</vt:lpwstr>
  </property>
</Properties>
</file>