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99" r:id="rId1"/>
  </p:sldMasterIdLst>
  <p:notesMasterIdLst>
    <p:notesMasterId r:id="rId12"/>
  </p:notesMasterIdLst>
  <p:sldIdLst>
    <p:sldId id="256" r:id="rId2"/>
    <p:sldId id="271" r:id="rId3"/>
    <p:sldId id="272" r:id="rId4"/>
    <p:sldId id="273" r:id="rId5"/>
    <p:sldId id="274" r:id="rId6"/>
    <p:sldId id="275" r:id="rId7"/>
    <p:sldId id="279" r:id="rId8"/>
    <p:sldId id="261" r:id="rId9"/>
    <p:sldId id="278" r:id="rId10"/>
    <p:sldId id="276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A8A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9" autoAdjust="0"/>
    <p:restoredTop sz="94295" autoAdjust="0"/>
  </p:normalViewPr>
  <p:slideViewPr>
    <p:cSldViewPr>
      <p:cViewPr varScale="1">
        <p:scale>
          <a:sx n="105" d="100"/>
          <a:sy n="105" d="100"/>
        </p:scale>
        <p:origin x="1188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9F842F-DBAB-449A-908E-2F02C4794F9D}" type="datetimeFigureOut">
              <a:rPr lang="hr-HR" smtClean="0"/>
              <a:pPr/>
              <a:t>04.04.2018</a:t>
            </a:fld>
            <a:endParaRPr lang="hr-H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r-H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BECD80-D127-4B9A-9CE9-B1FA08A5BA98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8316846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BECD80-D127-4B9A-9CE9-B1FA08A5BA98}" type="slidenum">
              <a:rPr lang="hr-HR" smtClean="0"/>
              <a:pPr/>
              <a:t>7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2041480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90626" y="1346947"/>
            <a:ext cx="7667244" cy="80683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690626" y="4282763"/>
            <a:ext cx="7667244" cy="80683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690626" y="1484779"/>
            <a:ext cx="7667244" cy="2743200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>
            <a:grpSpLocks noChangeAspect="1"/>
          </p:cNvGrpSpPr>
          <p:nvPr/>
        </p:nvGrpSpPr>
        <p:grpSpPr>
          <a:xfrm>
            <a:off x="7234780" y="4107023"/>
            <a:ext cx="914400" cy="914400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88670" y="1432223"/>
            <a:ext cx="7475220" cy="3035808"/>
          </a:xfrm>
        </p:spPr>
        <p:txBody>
          <a:bodyPr anchor="ctr">
            <a:noAutofit/>
          </a:bodyPr>
          <a:lstStyle>
            <a:lvl1pPr algn="l">
              <a:lnSpc>
                <a:spcPct val="85000"/>
              </a:lnSpc>
              <a:defRPr sz="6600" b="1" cap="none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02386" y="4389120"/>
            <a:ext cx="5918454" cy="1069848"/>
          </a:xfrm>
        </p:spPr>
        <p:txBody>
          <a:bodyPr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hr-HR" smtClean="0"/>
              <a:t>Kliknite da biste uredili stil podnaslova matrice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24E4C-B00B-44E7-A741-F2E96E780CD5}" type="datetimeFigureOut">
              <a:rPr lang="hr-HR" smtClean="0"/>
              <a:pPr/>
              <a:t>04.04.2018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244280" y="4227195"/>
            <a:ext cx="895401" cy="640080"/>
          </a:xfrm>
        </p:spPr>
        <p:txBody>
          <a:bodyPr/>
          <a:lstStyle>
            <a:lvl1pPr>
              <a:defRPr sz="2800" b="1"/>
            </a:lvl1pPr>
          </a:lstStyle>
          <a:p>
            <a:fld id="{7DE6986A-1F6F-4DD1-9189-F07734D01834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590043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24E4C-B00B-44E7-A741-F2E96E780CD5}" type="datetimeFigureOut">
              <a:rPr lang="hr-HR" smtClean="0"/>
              <a:pPr/>
              <a:t>04.04.2018</a:t>
            </a:fld>
            <a:endParaRPr lang="hr-H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6986A-1F6F-4DD1-9189-F07734D01834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6697083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aglavlje sekci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9144000" cy="1940010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346" y="1225296"/>
            <a:ext cx="6960870" cy="3520440"/>
          </a:xfrm>
        </p:spPr>
        <p:txBody>
          <a:bodyPr anchor="ctr">
            <a:normAutofit/>
          </a:bodyPr>
          <a:lstStyle>
            <a:lvl1pPr>
              <a:lnSpc>
                <a:spcPct val="85000"/>
              </a:lnSpc>
              <a:defRPr sz="6600" b="1"/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4330" y="5020056"/>
            <a:ext cx="6789420" cy="1066800"/>
          </a:xfrm>
        </p:spPr>
        <p:txBody>
          <a:bodyPr anchor="t">
            <a:normAutofit/>
          </a:bodyPr>
          <a:lstStyle>
            <a:lvl1pPr marL="0" indent="0">
              <a:buNone/>
              <a:defRPr sz="1800" b="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45251" y="6272785"/>
            <a:ext cx="1983232" cy="365125"/>
          </a:xfr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1C924E4C-B00B-44E7-A741-F2E96E780CD5}" type="datetimeFigureOut">
              <a:rPr lang="hr-HR" smtClean="0"/>
              <a:pPr/>
              <a:t>04.04.2018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623376" y="6282268"/>
            <a:ext cx="4745736" cy="365125"/>
          </a:xfr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hr-HR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633862" y="2430623"/>
            <a:ext cx="914400" cy="914400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450" y="2508607"/>
            <a:ext cx="891224" cy="720332"/>
          </a:xfrm>
        </p:spPr>
        <p:txBody>
          <a:bodyPr/>
          <a:lstStyle>
            <a:lvl1pPr>
              <a:defRPr sz="2800"/>
            </a:lvl1pPr>
          </a:lstStyle>
          <a:p>
            <a:fld id="{7DE6986A-1F6F-4DD1-9189-F07734D01834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0223627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60"/>
            <a:ext cx="365760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92218" y="2194560"/>
            <a:ext cx="365760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24E4C-B00B-44E7-A741-F2E96E780CD5}" type="datetimeFigureOut">
              <a:rPr lang="hr-HR" smtClean="0"/>
              <a:pPr/>
              <a:t>04.04.2018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6986A-1F6F-4DD1-9189-F07734D01834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1552295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48256"/>
            <a:ext cx="365760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2743200"/>
            <a:ext cx="365760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20793" y="2048256"/>
            <a:ext cx="365760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20793" y="2743200"/>
            <a:ext cx="365760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24E4C-B00B-44E7-A741-F2E96E780CD5}" type="datetimeFigureOut">
              <a:rPr lang="hr-HR" smtClean="0"/>
              <a:pPr/>
              <a:t>04.04.2018</a:t>
            </a:fld>
            <a:endParaRPr lang="hr-H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6986A-1F6F-4DD1-9189-F07734D01834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0937461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1C924E4C-B00B-44E7-A741-F2E96E780CD5}" type="datetimeFigureOut">
              <a:rPr lang="hr-HR" smtClean="0"/>
              <a:pPr/>
              <a:t>04.04.2018</a:t>
            </a:fld>
            <a:endParaRPr lang="hr-H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hr-H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6986A-1F6F-4DD1-9189-F07734D01834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3853447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24E4C-B00B-44E7-A741-F2E96E780CD5}" type="datetimeFigureOut">
              <a:rPr lang="hr-HR" smtClean="0"/>
              <a:pPr/>
              <a:t>04.04.2018</a:t>
            </a:fld>
            <a:endParaRPr lang="hr-H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6986A-1F6F-4DD1-9189-F07734D01834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4412829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6227806" y="1"/>
            <a:ext cx="2916194" cy="6857999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12230" y="685800"/>
            <a:ext cx="2400300" cy="1737360"/>
          </a:xfrm>
        </p:spPr>
        <p:txBody>
          <a:bodyPr anchor="b">
            <a:normAutofit/>
          </a:bodyPr>
          <a:lstStyle>
            <a:lvl1pPr>
              <a:defRPr sz="2800" b="1"/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685800"/>
            <a:ext cx="5033772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12230" y="2423160"/>
            <a:ext cx="24003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35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8522664" y="6255258"/>
            <a:ext cx="393192" cy="393192"/>
            <a:chOff x="8532189" y="5068824"/>
            <a:chExt cx="393192" cy="393192"/>
          </a:xfrm>
        </p:grpSpPr>
        <p:sp>
          <p:nvSpPr>
            <p:cNvPr id="13" name="Oval 12"/>
            <p:cNvSpPr>
              <a:spLocks noChangeAspect="1"/>
            </p:cNvSpPr>
            <p:nvPr/>
          </p:nvSpPr>
          <p:spPr>
            <a:xfrm>
              <a:off x="8532189" y="5068824"/>
              <a:ext cx="393192" cy="39319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4" name="Oval 13"/>
            <p:cNvSpPr>
              <a:spLocks noChangeAspect="1"/>
            </p:cNvSpPr>
            <p:nvPr/>
          </p:nvSpPr>
          <p:spPr>
            <a:xfrm>
              <a:off x="8568766" y="5105400"/>
              <a:ext cx="320039" cy="320040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24E4C-B00B-44E7-A741-F2E96E780CD5}" type="datetimeFigureOut">
              <a:rPr lang="hr-HR" smtClean="0"/>
              <a:pPr/>
              <a:t>04.04.2018</a:t>
            </a:fld>
            <a:endParaRPr lang="hr-HR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6986A-1F6F-4DD1-9189-F07734D01834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4114641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6227806" y="1"/>
            <a:ext cx="2916194" cy="6857999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12230" y="685800"/>
            <a:ext cx="2400300" cy="1737360"/>
          </a:xfrm>
        </p:spPr>
        <p:txBody>
          <a:bodyPr anchor="b">
            <a:normAutofit/>
          </a:bodyPr>
          <a:lstStyle>
            <a:lvl1pPr>
              <a:defRPr sz="2800" b="1"/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6227805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r-HR" smtClean="0"/>
              <a:t>Kliknite ikonu da biste dodali  sliku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12230" y="2423160"/>
            <a:ext cx="24003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35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8522664" y="6255258"/>
            <a:ext cx="393192" cy="393192"/>
            <a:chOff x="8532189" y="5068824"/>
            <a:chExt cx="393192" cy="393192"/>
          </a:xfrm>
        </p:grpSpPr>
        <p:sp>
          <p:nvSpPr>
            <p:cNvPr id="13" name="Oval 12"/>
            <p:cNvSpPr>
              <a:spLocks noChangeAspect="1"/>
            </p:cNvSpPr>
            <p:nvPr/>
          </p:nvSpPr>
          <p:spPr>
            <a:xfrm>
              <a:off x="8532189" y="5068824"/>
              <a:ext cx="393192" cy="39319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4" name="Oval 13"/>
            <p:cNvSpPr>
              <a:spLocks noChangeAspect="1"/>
            </p:cNvSpPr>
            <p:nvPr/>
          </p:nvSpPr>
          <p:spPr>
            <a:xfrm>
              <a:off x="8568766" y="5105400"/>
              <a:ext cx="320039" cy="320040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24E4C-B00B-44E7-A741-F2E96E780CD5}" type="datetimeFigureOut">
              <a:rPr lang="hr-HR" smtClean="0"/>
              <a:pPr/>
              <a:t>04.04.2018</a:t>
            </a:fld>
            <a:endParaRPr lang="hr-HR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6986A-1F6F-4DD1-9189-F07734D01834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3984017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24E4C-B00B-44E7-A741-F2E96E780CD5}" type="datetimeFigureOut">
              <a:rPr lang="hr-HR" smtClean="0"/>
              <a:pPr/>
              <a:t>04.04.2018</a:t>
            </a:fld>
            <a:endParaRPr lang="hr-H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6986A-1F6F-4DD1-9189-F07734D01834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7638472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533400"/>
            <a:ext cx="1914525" cy="5638800"/>
          </a:xfrm>
        </p:spPr>
        <p:txBody>
          <a:bodyPr vert="eaVert"/>
          <a:lstStyle/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0100" y="533400"/>
            <a:ext cx="5629275" cy="5638800"/>
          </a:xfrm>
        </p:spPr>
        <p:txBody>
          <a:bodyPr vert="eaVert"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24E4C-B00B-44E7-A741-F2E96E780CD5}" type="datetimeFigureOut">
              <a:rPr lang="hr-HR" smtClean="0"/>
              <a:pPr/>
              <a:t>04.04.2018</a:t>
            </a:fld>
            <a:endParaRPr lang="hr-H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6986A-1F6F-4DD1-9189-F07734D01834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4329767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8522664" y="6255258"/>
            <a:ext cx="393192" cy="393192"/>
            <a:chOff x="8532189" y="5068824"/>
            <a:chExt cx="393192" cy="393192"/>
          </a:xfrm>
        </p:grpSpPr>
        <p:sp>
          <p:nvSpPr>
            <p:cNvPr id="8" name="Oval 7"/>
            <p:cNvSpPr>
              <a:spLocks noChangeAspect="1"/>
            </p:cNvSpPr>
            <p:nvPr/>
          </p:nvSpPr>
          <p:spPr>
            <a:xfrm>
              <a:off x="8532189" y="5068824"/>
              <a:ext cx="393192" cy="393192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>
              <a:spLocks noChangeAspect="1"/>
            </p:cNvSpPr>
            <p:nvPr/>
          </p:nvSpPr>
          <p:spPr>
            <a:xfrm>
              <a:off x="8568766" y="5105400"/>
              <a:ext cx="320039" cy="320040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0" y="484632"/>
            <a:ext cx="7772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21408"/>
            <a:ext cx="7772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2368" y="6272785"/>
            <a:ext cx="24551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1C924E4C-B00B-44E7-A741-F2E96E780CD5}" type="datetimeFigureOut">
              <a:rPr lang="hr-HR" smtClean="0"/>
              <a:pPr/>
              <a:t>04.04.2018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272785"/>
            <a:ext cx="474573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="1" spc="-7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7DE6986A-1F6F-4DD1-9189-F07734D01834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244792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0" r:id="rId1"/>
    <p:sldLayoutId id="2147484001" r:id="rId2"/>
    <p:sldLayoutId id="2147484002" r:id="rId3"/>
    <p:sldLayoutId id="2147484003" r:id="rId4"/>
    <p:sldLayoutId id="2147484004" r:id="rId5"/>
    <p:sldLayoutId id="2147484005" r:id="rId6"/>
    <p:sldLayoutId id="2147484006" r:id="rId7"/>
    <p:sldLayoutId id="2147484007" r:id="rId8"/>
    <p:sldLayoutId id="2147484008" r:id="rId9"/>
    <p:sldLayoutId id="2147484009" r:id="rId10"/>
    <p:sldLayoutId id="214748401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200" b="1" kern="1200" cap="none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/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/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/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/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/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/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/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/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avez-dnd.hr/" TargetMode="External"/><Relationship Id="rId7" Type="http://schemas.openxmlformats.org/officeDocument/2006/relationships/image" Target="../media/image12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gif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1560" y="620688"/>
            <a:ext cx="7851948" cy="1800200"/>
          </a:xfrm>
          <a:solidFill>
            <a:srgbClr val="00B0F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>
            <a:normAutofit fontScale="90000"/>
          </a:bodyPr>
          <a:lstStyle/>
          <a:p>
            <a:pPr algn="ctr"/>
            <a:r>
              <a:rPr lang="hr-HR" sz="4000" i="1" dirty="0" smtClean="0">
                <a:solidFill>
                  <a:schemeClr val="accent2">
                    <a:lumMod val="50000"/>
                  </a:schemeClr>
                </a:solidFill>
              </a:rPr>
              <a:t>OD </a:t>
            </a:r>
            <a:r>
              <a:rPr lang="hr-HR" sz="4000" i="1" dirty="0" smtClean="0">
                <a:solidFill>
                  <a:schemeClr val="accent2">
                    <a:lumMod val="50000"/>
                  </a:schemeClr>
                </a:solidFill>
              </a:rPr>
              <a:t>INICIJATIVE </a:t>
            </a:r>
            <a:r>
              <a:rPr lang="hr-HR" sz="4000" i="1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hr-HR" sz="4000" i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hr-HR" sz="4000" i="1" dirty="0" smtClean="0">
                <a:solidFill>
                  <a:schemeClr val="accent2">
                    <a:lumMod val="50000"/>
                  </a:schemeClr>
                </a:solidFill>
              </a:rPr>
              <a:t>DO </a:t>
            </a:r>
            <a:r>
              <a:rPr lang="hr-HR" sz="4000" i="1" dirty="0" smtClean="0">
                <a:solidFill>
                  <a:schemeClr val="accent2">
                    <a:lumMod val="50000"/>
                  </a:schemeClr>
                </a:solidFill>
              </a:rPr>
              <a:t>ODLUKE</a:t>
            </a:r>
            <a:br>
              <a:rPr lang="hr-HR" sz="4000" i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hr-HR" sz="3600" i="1" dirty="0" smtClean="0">
                <a:solidFill>
                  <a:schemeClr val="accent2">
                    <a:lumMod val="50000"/>
                  </a:schemeClr>
                </a:solidFill>
              </a:rPr>
              <a:t>akcija „Gradovi i općine – prijatelji djece”</a:t>
            </a:r>
            <a:endParaRPr lang="hr-HR" sz="3600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353283" y="4986350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dirty="0" smtClean="0"/>
              <a:t>GRAD SINJ </a:t>
            </a:r>
          </a:p>
        </p:txBody>
      </p:sp>
      <p:pic>
        <p:nvPicPr>
          <p:cNvPr id="1026" name="Picture 2" descr="C:\Users\SavezDND\Desktop\Logo_djec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3046125"/>
            <a:ext cx="2997514" cy="2124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Slika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63978" y="3501008"/>
            <a:ext cx="1085850" cy="1381125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6412230" y="685800"/>
            <a:ext cx="2552258" cy="1737360"/>
          </a:xfrm>
        </p:spPr>
        <p:txBody>
          <a:bodyPr/>
          <a:lstStyle/>
          <a:p>
            <a:pPr lvl="0"/>
            <a:r>
              <a:rPr lang="hr-HR" b="1" cap="none" dirty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UVOD INICIJATORA </a:t>
            </a:r>
            <a:br>
              <a:rPr lang="hr-HR" b="1" cap="none" dirty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endParaRPr lang="en-US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lvl="0" indent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hr-HR" b="1" dirty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hr-HR" dirty="0">
                <a:latin typeface="Arial" pitchFamily="34" charset="0"/>
                <a:ea typeface="Times New Roman" pitchFamily="18" charset="0"/>
                <a:cs typeface="Arial" pitchFamily="34" charset="0"/>
              </a:rPr>
              <a:t>Sve je počelo od naše Inicijative Uredimo Sinja za Alku i Veliku Gospu </a:t>
            </a:r>
            <a:endParaRPr lang="hr-HR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hr-HR" dirty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hr-HR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Namjera nam je bila </a:t>
            </a:r>
            <a:r>
              <a:rPr lang="hr-HR" dirty="0">
                <a:latin typeface="Arial" pitchFamily="34" charset="0"/>
                <a:ea typeface="Times New Roman" pitchFamily="18" charset="0"/>
                <a:cs typeface="Arial" pitchFamily="34" charset="0"/>
              </a:rPr>
              <a:t>pokrenuti širu zajednicu u uređenje grada za vrijeme velikih sinjskih </a:t>
            </a:r>
            <a:r>
              <a:rPr lang="hr-HR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blagdana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hr-HR" dirty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hr-HR" dirty="0">
                <a:latin typeface="Arial" pitchFamily="34" charset="0"/>
                <a:ea typeface="Times New Roman" pitchFamily="18" charset="0"/>
                <a:cs typeface="Arial" pitchFamily="34" charset="0"/>
              </a:rPr>
              <a:t>Nakon toga smo osnovali </a:t>
            </a:r>
            <a:r>
              <a:rPr lang="hr-HR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Udrugu </a:t>
            </a:r>
            <a:r>
              <a:rPr lang="hr-HR" dirty="0">
                <a:latin typeface="Arial" pitchFamily="34" charset="0"/>
                <a:ea typeface="Times New Roman" pitchFamily="18" charset="0"/>
                <a:cs typeface="Arial" pitchFamily="34" charset="0"/>
              </a:rPr>
              <a:t>Sinjski Ferali i krenuli </a:t>
            </a:r>
            <a:r>
              <a:rPr lang="hr-HR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s </a:t>
            </a:r>
            <a:r>
              <a:rPr lang="hr-HR" dirty="0">
                <a:latin typeface="Arial" pitchFamily="34" charset="0"/>
                <a:ea typeface="Times New Roman" pitchFamily="18" charset="0"/>
                <a:cs typeface="Arial" pitchFamily="34" charset="0"/>
              </a:rPr>
              <a:t>akcijama i radom </a:t>
            </a:r>
            <a:r>
              <a:rPr lang="hr-HR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Udruge</a:t>
            </a:r>
            <a:endParaRPr lang="hr-HR" dirty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hr-HR" dirty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hr-HR" dirty="0">
                <a:latin typeface="Arial" pitchFamily="34" charset="0"/>
                <a:ea typeface="Times New Roman" pitchFamily="18" charset="0"/>
                <a:cs typeface="Arial" pitchFamily="34" charset="0"/>
              </a:rPr>
              <a:t>Naš cilj je zajedničko druženje i okupljanje svih dobnih </a:t>
            </a:r>
            <a:r>
              <a:rPr lang="hr-HR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skupina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hr-HR" dirty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hr-HR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Posebno </a:t>
            </a:r>
            <a:r>
              <a:rPr lang="hr-HR" dirty="0">
                <a:latin typeface="Arial" pitchFamily="34" charset="0"/>
                <a:ea typeface="Times New Roman" pitchFamily="18" charset="0"/>
                <a:cs typeface="Arial" pitchFamily="34" charset="0"/>
              </a:rPr>
              <a:t>mjesto u svim </a:t>
            </a:r>
            <a:r>
              <a:rPr lang="hr-HR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našim </a:t>
            </a:r>
            <a:r>
              <a:rPr lang="hr-HR" dirty="0">
                <a:latin typeface="Arial" pitchFamily="34" charset="0"/>
                <a:ea typeface="Times New Roman" pitchFamily="18" charset="0"/>
                <a:cs typeface="Arial" pitchFamily="34" charset="0"/>
              </a:rPr>
              <a:t>projektima su djeca i socijalno </a:t>
            </a:r>
            <a:r>
              <a:rPr lang="hr-HR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ugroženi</a:t>
            </a:r>
            <a:endParaRPr lang="hr-HR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hr-HR" dirty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hr-HR" dirty="0">
                <a:latin typeface="Arial" pitchFamily="34" charset="0"/>
                <a:ea typeface="Times New Roman" pitchFamily="18" charset="0"/>
                <a:cs typeface="Arial" pitchFamily="34" charset="0"/>
              </a:rPr>
              <a:t>U siječnju 2018 krenuli smo s planiranjem godišnjih aktivnosti </a:t>
            </a:r>
            <a:r>
              <a:rPr lang="hr-HR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Udruge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hr-HR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hr-HR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U </a:t>
            </a:r>
            <a:r>
              <a:rPr lang="hr-HR" dirty="0">
                <a:latin typeface="Arial" pitchFamily="34" charset="0"/>
                <a:ea typeface="Times New Roman" pitchFamily="18" charset="0"/>
                <a:cs typeface="Arial" pitchFamily="34" charset="0"/>
              </a:rPr>
              <a:t>našim planiranjima stvorila se i nova </a:t>
            </a:r>
            <a:r>
              <a:rPr lang="hr-HR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Ideja, grad </a:t>
            </a:r>
            <a:r>
              <a:rPr lang="hr-HR" dirty="0">
                <a:latin typeface="Arial" pitchFamily="34" charset="0"/>
                <a:ea typeface="Times New Roman" pitchFamily="18" charset="0"/>
                <a:cs typeface="Arial" pitchFamily="34" charset="0"/>
              </a:rPr>
              <a:t>Sinj uključiti u akciju </a:t>
            </a:r>
            <a:r>
              <a:rPr lang="hr-HR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„Grad Sinj </a:t>
            </a:r>
            <a:r>
              <a:rPr lang="hr-HR" dirty="0">
                <a:latin typeface="Arial" pitchFamily="34" charset="0"/>
                <a:ea typeface="Times New Roman" pitchFamily="18" charset="0"/>
                <a:cs typeface="Arial" pitchFamily="34" charset="0"/>
              </a:rPr>
              <a:t>prijatelj </a:t>
            </a:r>
            <a:r>
              <a:rPr lang="hr-HR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djece”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hr-HR" dirty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hr-HR" dirty="0">
                <a:latin typeface="Arial" pitchFamily="34" charset="0"/>
                <a:ea typeface="Times New Roman" pitchFamily="18" charset="0"/>
                <a:cs typeface="Arial" pitchFamily="34" charset="0"/>
              </a:rPr>
              <a:t>Uputili smo dopis Predsjedniku gradskog </a:t>
            </a:r>
            <a:r>
              <a:rPr lang="hr-HR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vijeća </a:t>
            </a:r>
            <a:r>
              <a:rPr lang="hr-HR" dirty="0">
                <a:latin typeface="Arial" pitchFamily="34" charset="0"/>
                <a:ea typeface="Times New Roman" pitchFamily="18" charset="0"/>
                <a:cs typeface="Arial" pitchFamily="34" charset="0"/>
              </a:rPr>
              <a:t>Jošku Kontiću koji se </a:t>
            </a:r>
            <a:r>
              <a:rPr lang="hr-HR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odmah odazvao i podržao </a:t>
            </a:r>
            <a:r>
              <a:rPr lang="hr-HR" dirty="0">
                <a:latin typeface="Arial" pitchFamily="34" charset="0"/>
                <a:ea typeface="Times New Roman" pitchFamily="18" charset="0"/>
                <a:cs typeface="Arial" pitchFamily="34" charset="0"/>
              </a:rPr>
              <a:t>našu </a:t>
            </a:r>
            <a:r>
              <a:rPr lang="hr-HR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Inicijativu </a:t>
            </a:r>
            <a:r>
              <a:rPr lang="hr-HR" dirty="0">
                <a:latin typeface="Arial" pitchFamily="34" charset="0"/>
                <a:ea typeface="Times New Roman" pitchFamily="18" charset="0"/>
                <a:cs typeface="Arial" pitchFamily="34" charset="0"/>
              </a:rPr>
              <a:t>i </a:t>
            </a:r>
            <a:r>
              <a:rPr lang="hr-HR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napisao prijedlog Odluke </a:t>
            </a:r>
            <a:r>
              <a:rPr lang="hr-HR" dirty="0">
                <a:latin typeface="Arial" pitchFamily="34" charset="0"/>
                <a:ea typeface="Times New Roman" pitchFamily="18" charset="0"/>
                <a:cs typeface="Arial" pitchFamily="34" charset="0"/>
              </a:rPr>
              <a:t>za </a:t>
            </a:r>
            <a:r>
              <a:rPr lang="hr-HR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sjednicu Gradskog vijeća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hr-HR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hr-HR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Gradonačelnica </a:t>
            </a:r>
            <a:r>
              <a:rPr lang="hr-HR" dirty="0">
                <a:latin typeface="Arial" pitchFamily="34" charset="0"/>
                <a:ea typeface="Times New Roman" pitchFamily="18" charset="0"/>
                <a:cs typeface="Arial" pitchFamily="34" charset="0"/>
              </a:rPr>
              <a:t>i Gradsko vijeće </a:t>
            </a:r>
            <a:r>
              <a:rPr lang="hr-HR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na sjednici 29.01.2018 su prihvatili Inicijativu o </a:t>
            </a:r>
            <a:r>
              <a:rPr lang="hr-HR" dirty="0">
                <a:latin typeface="Arial" pitchFamily="34" charset="0"/>
                <a:ea typeface="Times New Roman" pitchFamily="18" charset="0"/>
                <a:cs typeface="Arial" pitchFamily="34" charset="0"/>
              </a:rPr>
              <a:t>pokretanju Akcije </a:t>
            </a:r>
            <a:endParaRPr lang="hr-HR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hr-HR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hr-HR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Formiran je </a:t>
            </a:r>
            <a:r>
              <a:rPr lang="hr-HR" dirty="0">
                <a:latin typeface="Arial" pitchFamily="34" charset="0"/>
                <a:ea typeface="Times New Roman" pitchFamily="18" charset="0"/>
                <a:cs typeface="Arial" pitchFamily="34" charset="0"/>
              </a:rPr>
              <a:t>Koordinacijski odbor. 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hr-HR" dirty="0">
              <a:latin typeface="Arial" pitchFamily="34" charset="0"/>
            </a:endParaRPr>
          </a:p>
          <a:p>
            <a:endParaRPr lang="en-US" dirty="0"/>
          </a:p>
        </p:txBody>
      </p:sp>
      <p:sp>
        <p:nvSpPr>
          <p:cNvPr id="4" name="Rezervirano mjesto teksta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hr-HR" dirty="0" smtClean="0"/>
          </a:p>
          <a:p>
            <a:r>
              <a:rPr lang="hr-HR" dirty="0" smtClean="0"/>
              <a:t>UDRUGA SINJSKI FERALI</a:t>
            </a:r>
          </a:p>
          <a:p>
            <a:r>
              <a:rPr lang="hr-HR" dirty="0" smtClean="0"/>
              <a:t>INICIJATOR AKCIJE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9760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sz="2200" dirty="0"/>
              <a:t>AKCIJA GRADOVI I OPĆINE PRIJATELJI DJECE</a:t>
            </a:r>
            <a:r>
              <a:rPr lang="hr-HR" dirty="0"/>
              <a:t/>
            </a:r>
            <a:br>
              <a:rPr lang="hr-HR" dirty="0"/>
            </a:br>
            <a:endParaRPr lang="en-US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endParaRPr lang="hr-HR" dirty="0"/>
          </a:p>
          <a:p>
            <a:r>
              <a:rPr lang="hr-HR" dirty="0"/>
              <a:t>Gradovi prijatelji djece je globalna inicijativa UNICEF-a pokrenuta 1996. god. s ciljem stvaranja  gradova po mjeri djece. </a:t>
            </a:r>
          </a:p>
          <a:p>
            <a:endParaRPr lang="hr-HR" dirty="0"/>
          </a:p>
          <a:p>
            <a:r>
              <a:rPr lang="hr-HR" dirty="0"/>
              <a:t>U Hrvatskoj je Akcija započela 1999. god., a vode je Savez društva Naša djeca Hrvatske i Hrvatsko društvo za preventivnu i socijalnu pedijatriju pod pokroviteljstvom Ureda UNICEF-a za Hrvatsku.</a:t>
            </a:r>
          </a:p>
          <a:p>
            <a:endParaRPr lang="hr-HR" dirty="0" smtClean="0"/>
          </a:p>
          <a:p>
            <a:r>
              <a:rPr lang="hr-HR" dirty="0" smtClean="0"/>
              <a:t>Akcijom </a:t>
            </a:r>
            <a:r>
              <a:rPr lang="hr-HR" dirty="0"/>
              <a:t>lokalne zajednice ostvaruju dječja prava iz Konvencije UN-a</a:t>
            </a:r>
            <a:r>
              <a:rPr lang="hr-HR" dirty="0" smtClean="0"/>
              <a:t>.</a:t>
            </a:r>
          </a:p>
          <a:p>
            <a:endParaRPr lang="hr-HR" dirty="0"/>
          </a:p>
          <a:p>
            <a:r>
              <a:rPr lang="hr-HR" dirty="0"/>
              <a:t>Gradovi/općine , kad zadovolje kriterije iz programa, stječu počasni naziv „Grad /Općina – prijatelj djece“. Trenutno je u akciju uključeno </a:t>
            </a:r>
            <a:r>
              <a:rPr lang="hr-HR" b="1" dirty="0"/>
              <a:t>100 gradova/općina, </a:t>
            </a:r>
            <a:r>
              <a:rPr lang="hr-HR" dirty="0"/>
              <a:t>a počasni naziv je dostiglo 44  grada i općine,  s trendom rasta. </a:t>
            </a:r>
          </a:p>
          <a:p>
            <a:endParaRPr lang="hr-HR" dirty="0"/>
          </a:p>
          <a:p>
            <a:r>
              <a:rPr lang="hr-HR" dirty="0"/>
              <a:t>Akcija potiče lokalne zajednice da ulažu u usluge za djecu, sigurno i zdravo okruženje, zdravlje, obrazovanje kulturu, sport, slobodno vrijeme djece te daju podršku roditeljima u odgoju djece.</a:t>
            </a:r>
          </a:p>
          <a:p>
            <a:endParaRPr lang="en-US" dirty="0"/>
          </a:p>
        </p:txBody>
      </p:sp>
      <p:sp>
        <p:nvSpPr>
          <p:cNvPr id="4" name="Rezervirano mjesto teksta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hr-HR" b="1" dirty="0"/>
              <a:t>KAKVA JE TO AKCIJA?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67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sz="2000" dirty="0"/>
              <a:t>ŠTO AKCIJA DONOSI LOKALNIM ZAJEDNICAMA?</a:t>
            </a:r>
            <a:r>
              <a:rPr lang="hr-HR" dirty="0"/>
              <a:t/>
            </a:r>
            <a:br>
              <a:rPr lang="hr-HR" dirty="0"/>
            </a:br>
            <a:endParaRPr lang="en-US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endParaRPr lang="hr-HR" b="1" dirty="0"/>
          </a:p>
          <a:p>
            <a:r>
              <a:rPr lang="hr-HR" b="1" dirty="0"/>
              <a:t>Zajednica prijatelj djece </a:t>
            </a:r>
            <a:r>
              <a:rPr lang="hr-HR" dirty="0"/>
              <a:t>je sustav dobrog upravljanja posvećen ostvarivanju dječjih prava. </a:t>
            </a:r>
          </a:p>
          <a:p>
            <a:endParaRPr lang="hr-HR" b="1" dirty="0"/>
          </a:p>
          <a:p>
            <a:r>
              <a:rPr lang="hr-HR" b="1" dirty="0"/>
              <a:t>Zajednica koja je prijateljska prema djeci, prijateljska je prema svima </a:t>
            </a:r>
            <a:r>
              <a:rPr lang="hr-HR" dirty="0"/>
              <a:t>(TKO VIDI TABLU ZNA DA  TAJ GRAD/OPĆINA ULAŽE U SIGURNOST I DOBROBIT SVOJIH GRAĐANA) jer je dobrobit djece krajnji pokazatelj zdravog, sigurnog, demokratskog i održivog društva i dobrog upravljanja</a:t>
            </a:r>
            <a:r>
              <a:rPr lang="hr-HR" dirty="0" smtClean="0"/>
              <a:t>.</a:t>
            </a:r>
          </a:p>
          <a:p>
            <a:pPr marL="0" indent="0">
              <a:buNone/>
            </a:pPr>
            <a:endParaRPr lang="hr-HR" dirty="0"/>
          </a:p>
          <a:p>
            <a:r>
              <a:rPr lang="hr-HR" dirty="0" smtClean="0"/>
              <a:t>Mi </a:t>
            </a:r>
            <a:r>
              <a:rPr lang="hr-HR" dirty="0"/>
              <a:t>želimo ići još i dalje da se gradovi i općine ujedine i krenemo zajedno ka višem cilju</a:t>
            </a:r>
            <a:r>
              <a:rPr lang="hr-HR" b="1" dirty="0"/>
              <a:t>, a to su promjene zakona na državnoj razini</a:t>
            </a:r>
            <a:r>
              <a:rPr lang="hr-HR" dirty="0"/>
              <a:t>, jer vrijeme je da se ponovno djeca stave na prvo mjesto svima jako dobro poznata uzrečica „ULAŽUĆI U DJECU ULAŽEMO U BUDUĆNOST“ </a:t>
            </a:r>
          </a:p>
          <a:p>
            <a:pPr marL="0" indent="0">
              <a:buNone/>
            </a:pPr>
            <a:endParaRPr lang="hr-HR" dirty="0"/>
          </a:p>
          <a:p>
            <a:r>
              <a:rPr lang="hr-HR" dirty="0"/>
              <a:t>Također status </a:t>
            </a:r>
            <a:r>
              <a:rPr lang="hr-HR" b="1" dirty="0"/>
              <a:t>„prijatelje djece” </a:t>
            </a:r>
            <a:r>
              <a:rPr lang="hr-HR" dirty="0"/>
              <a:t>je dobar  i veliki plus za buduće projekte na koje se grad/općina želi kandidirati. </a:t>
            </a:r>
          </a:p>
          <a:p>
            <a:endParaRPr lang="en-US" dirty="0"/>
          </a:p>
        </p:txBody>
      </p:sp>
      <p:sp>
        <p:nvSpPr>
          <p:cNvPr id="4" name="Rezervirano mjesto teksta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hr-HR" dirty="0" smtClean="0"/>
              <a:t>puno toga...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1096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KAKO KRENUTI S AKCIJOM ?</a:t>
            </a:r>
            <a:br>
              <a:rPr lang="hr-HR" dirty="0"/>
            </a:br>
            <a:endParaRPr lang="en-US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800100" indent="-342900">
              <a:lnSpc>
                <a:spcPct val="115000"/>
              </a:lnSpc>
              <a:spcAft>
                <a:spcPts val="375"/>
              </a:spcAft>
              <a:buAutoNum type="arabicPeriod"/>
            </a:pPr>
            <a:r>
              <a:rPr lang="hr-HR" kern="1800" dirty="0">
                <a:ea typeface="Times New Roman" panose="02020603050405020304" pitchFamily="18" charset="0"/>
                <a:cs typeface="Times New Roman" panose="02020603050405020304" pitchFamily="18" charset="0"/>
              </a:rPr>
              <a:t>Analiza postojećeg stanja</a:t>
            </a:r>
          </a:p>
          <a:p>
            <a:pPr marL="800100" indent="-342900">
              <a:lnSpc>
                <a:spcPct val="115000"/>
              </a:lnSpc>
              <a:spcAft>
                <a:spcPts val="375"/>
              </a:spcAft>
              <a:buAutoNum type="arabicPeriod"/>
            </a:pPr>
            <a:r>
              <a:rPr lang="hr-HR" kern="1800" dirty="0">
                <a:ea typeface="Times New Roman" panose="02020603050405020304" pitchFamily="18" charset="0"/>
                <a:cs typeface="Times New Roman" panose="02020603050405020304" pitchFamily="18" charset="0"/>
              </a:rPr>
              <a:t>Definirati osobe </a:t>
            </a:r>
            <a:r>
              <a:rPr lang="hr-HR" kern="1800" dirty="0" smtClean="0">
                <a:ea typeface="Times New Roman" panose="02020603050405020304" pitchFamily="18" charset="0"/>
                <a:cs typeface="Times New Roman" panose="02020603050405020304" pitchFamily="18" charset="0"/>
              </a:rPr>
              <a:t>zadužene za </a:t>
            </a:r>
            <a:r>
              <a:rPr lang="hr-HR" kern="1800" dirty="0">
                <a:ea typeface="Times New Roman" panose="02020603050405020304" pitchFamily="18" charset="0"/>
                <a:cs typeface="Times New Roman" panose="02020603050405020304" pitchFamily="18" charset="0"/>
              </a:rPr>
              <a:t>prikupljanje podatka u pojedinim područjima</a:t>
            </a:r>
          </a:p>
          <a:p>
            <a:pPr marL="800100" indent="-342900">
              <a:lnSpc>
                <a:spcPct val="115000"/>
              </a:lnSpc>
              <a:spcAft>
                <a:spcPts val="375"/>
              </a:spcAft>
              <a:buAutoNum type="arabicPeriod"/>
            </a:pPr>
            <a:r>
              <a:rPr lang="hr-HR" kern="1800" dirty="0">
                <a:ea typeface="Times New Roman" panose="02020603050405020304" pitchFamily="18" charset="0"/>
                <a:cs typeface="Times New Roman" panose="02020603050405020304" pitchFamily="18" charset="0"/>
              </a:rPr>
              <a:t>Definirati koji podaci su nam potrebni i na koji način ih prikupiti</a:t>
            </a:r>
          </a:p>
          <a:p>
            <a:pPr marL="800100" indent="-342900">
              <a:lnSpc>
                <a:spcPct val="115000"/>
              </a:lnSpc>
              <a:spcAft>
                <a:spcPts val="375"/>
              </a:spcAft>
              <a:buAutoNum type="arabicPeriod"/>
            </a:pPr>
            <a:r>
              <a:rPr lang="hr-HR" kern="1800" dirty="0">
                <a:ea typeface="Times New Roman" panose="02020603050405020304" pitchFamily="18" charset="0"/>
                <a:cs typeface="Times New Roman" panose="02020603050405020304" pitchFamily="18" charset="0"/>
              </a:rPr>
              <a:t>Definirati ROK do kad ćemo prikupljati podatke</a:t>
            </a:r>
          </a:p>
          <a:p>
            <a:pPr marL="800100" indent="-342900">
              <a:lnSpc>
                <a:spcPct val="115000"/>
              </a:lnSpc>
              <a:spcAft>
                <a:spcPts val="375"/>
              </a:spcAft>
              <a:buAutoNum type="arabicPeriod"/>
            </a:pPr>
            <a:r>
              <a:rPr lang="hr-HR" kern="1800" dirty="0">
                <a:ea typeface="Times New Roman" panose="02020603050405020304" pitchFamily="18" charset="0"/>
                <a:cs typeface="Times New Roman" panose="02020603050405020304" pitchFamily="18" charset="0"/>
              </a:rPr>
              <a:t>Ispunjavanje </a:t>
            </a:r>
            <a:r>
              <a:rPr lang="hr-HR" kern="1800" dirty="0" smtClean="0">
                <a:ea typeface="Times New Roman" panose="02020603050405020304" pitchFamily="18" charset="0"/>
                <a:cs typeface="Times New Roman" panose="02020603050405020304" pitchFamily="18" charset="0"/>
              </a:rPr>
              <a:t>startnog </a:t>
            </a:r>
            <a:r>
              <a:rPr lang="hr-HR" kern="1800" dirty="0">
                <a:ea typeface="Times New Roman" panose="02020603050405020304" pitchFamily="18" charset="0"/>
                <a:cs typeface="Times New Roman" panose="02020603050405020304" pitchFamily="18" charset="0"/>
              </a:rPr>
              <a:t>upitnika</a:t>
            </a:r>
          </a:p>
          <a:p>
            <a:pPr marL="800100" indent="-342900">
              <a:lnSpc>
                <a:spcPct val="115000"/>
              </a:lnSpc>
              <a:spcAft>
                <a:spcPts val="375"/>
              </a:spcAft>
              <a:buAutoNum type="arabicPeriod"/>
            </a:pPr>
            <a:r>
              <a:rPr lang="hr-HR" kern="1800" dirty="0">
                <a:ea typeface="Times New Roman" panose="02020603050405020304" pitchFamily="18" charset="0"/>
                <a:cs typeface="Times New Roman" panose="02020603050405020304" pitchFamily="18" charset="0"/>
              </a:rPr>
              <a:t>Donošenje plana za 2019</a:t>
            </a:r>
          </a:p>
          <a:p>
            <a:pPr marL="800100" indent="-342900">
              <a:lnSpc>
                <a:spcPct val="115000"/>
              </a:lnSpc>
              <a:spcAft>
                <a:spcPts val="375"/>
              </a:spcAft>
              <a:buAutoNum type="arabicPeriod"/>
            </a:pPr>
            <a:r>
              <a:rPr lang="hr-HR" kern="1800" dirty="0">
                <a:ea typeface="Times New Roman" panose="02020603050405020304" pitchFamily="18" charset="0"/>
                <a:cs typeface="Times New Roman" panose="02020603050405020304" pitchFamily="18" charset="0"/>
              </a:rPr>
              <a:t>Donošenje dugoročnog plana</a:t>
            </a:r>
          </a:p>
          <a:p>
            <a:endParaRPr lang="en-US" dirty="0"/>
          </a:p>
        </p:txBody>
      </p:sp>
      <p:sp>
        <p:nvSpPr>
          <p:cNvPr id="4" name="Rezervirano mjesto teksta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hr-HR" dirty="0"/>
              <a:t> </a:t>
            </a:r>
            <a:r>
              <a:rPr lang="hr-HR" dirty="0" smtClean="0"/>
              <a:t>Od početka ...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4418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kern="18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Programska područja </a:t>
            </a:r>
            <a:r>
              <a:rPr lang="hr-HR" kern="1800" dirty="0" smtClean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plana </a:t>
            </a:r>
            <a:r>
              <a:rPr lang="hr-HR" kern="18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aktivnosti </a:t>
            </a:r>
            <a:endParaRPr lang="en-US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800100" indent="-342900">
              <a:lnSpc>
                <a:spcPct val="115000"/>
              </a:lnSpc>
              <a:spcAft>
                <a:spcPts val="375"/>
              </a:spcAft>
            </a:pPr>
            <a:r>
              <a:rPr lang="hr-HR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Potrebno je napraviti program i plan za izvedbu akcije</a:t>
            </a:r>
          </a:p>
          <a:p>
            <a:pPr marL="800100" indent="-342900">
              <a:lnSpc>
                <a:spcPct val="115000"/>
              </a:lnSpc>
              <a:spcAft>
                <a:spcPts val="375"/>
              </a:spcAft>
            </a:pPr>
            <a:r>
              <a:rPr lang="hr-HR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Definirati namjenska novčana sredstva </a:t>
            </a:r>
          </a:p>
          <a:p>
            <a:pPr marL="800100" indent="-342900">
              <a:lnSpc>
                <a:spcPct val="115000"/>
              </a:lnSpc>
              <a:spcAft>
                <a:spcPts val="375"/>
              </a:spcAft>
            </a:pPr>
            <a:r>
              <a:rPr lang="hr-HR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Podrška i pomoć udrugama za djecu</a:t>
            </a:r>
            <a:endParaRPr lang="hr-HR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00100" indent="-342900">
              <a:lnSpc>
                <a:spcPct val="115000"/>
              </a:lnSpc>
              <a:spcAft>
                <a:spcPts val="375"/>
              </a:spcAft>
            </a:pPr>
            <a:r>
              <a:rPr lang="hr-HR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Dijete u sigurnom i zdravom gradu</a:t>
            </a:r>
            <a:endParaRPr lang="hr-HR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00100" indent="-342900">
              <a:lnSpc>
                <a:spcPct val="115000"/>
              </a:lnSpc>
              <a:spcAft>
                <a:spcPts val="375"/>
              </a:spcAft>
            </a:pPr>
            <a:r>
              <a:rPr lang="hr-HR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Zdravlje djece </a:t>
            </a:r>
            <a:endParaRPr lang="hr-HR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00100" indent="-342900">
              <a:lnSpc>
                <a:spcPct val="115000"/>
              </a:lnSpc>
              <a:spcAft>
                <a:spcPts val="375"/>
              </a:spcAft>
            </a:pPr>
            <a:r>
              <a:rPr lang="hr-HR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Odgoj i obrazovanje </a:t>
            </a:r>
            <a:endParaRPr lang="hr-HR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00100" indent="-342900">
              <a:lnSpc>
                <a:spcPct val="115000"/>
              </a:lnSpc>
              <a:spcAft>
                <a:spcPts val="375"/>
              </a:spcAft>
            </a:pPr>
            <a:r>
              <a:rPr lang="hr-HR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Socijalna skrb </a:t>
            </a:r>
            <a:endParaRPr lang="hr-HR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00100" indent="-342900">
              <a:lnSpc>
                <a:spcPct val="115000"/>
              </a:lnSpc>
              <a:spcAft>
                <a:spcPts val="375"/>
              </a:spcAft>
            </a:pPr>
            <a:r>
              <a:rPr lang="hr-HR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Kultura i šport </a:t>
            </a:r>
            <a:endParaRPr lang="hr-HR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00100" indent="-342900">
              <a:lnSpc>
                <a:spcPct val="115000"/>
              </a:lnSpc>
              <a:spcAft>
                <a:spcPts val="375"/>
              </a:spcAft>
            </a:pPr>
            <a:r>
              <a:rPr lang="hr-HR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Slobodno vrijeme i rekreacija djece</a:t>
            </a:r>
          </a:p>
          <a:p>
            <a:pPr marL="800100" indent="-342900">
              <a:lnSpc>
                <a:spcPct val="115000"/>
              </a:lnSpc>
              <a:spcAft>
                <a:spcPts val="375"/>
              </a:spcAft>
            </a:pPr>
            <a:r>
              <a:rPr lang="hr-HR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Podrška i pomoć roditeljima u odgoju </a:t>
            </a:r>
            <a:endParaRPr lang="en-US" dirty="0" smtClean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Rezervirano mjesto teksta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hr-HR" kern="1800" dirty="0" smtClean="0"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r-HR" kern="1800" dirty="0" smtClean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„Grad </a:t>
            </a:r>
            <a:r>
              <a:rPr lang="hr-HR" kern="18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Sinj- prijatelj djece“ 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2979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ZAJEDNO</a:t>
            </a:r>
            <a:r>
              <a:rPr lang="hr-HR" dirty="0"/>
              <a:t/>
            </a:r>
            <a:br>
              <a:rPr lang="hr-HR" dirty="0"/>
            </a:br>
            <a:endParaRPr lang="en-US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r-HR" dirty="0" smtClean="0"/>
          </a:p>
          <a:p>
            <a:r>
              <a:rPr lang="hr-HR" dirty="0" smtClean="0"/>
              <a:t>Ako </a:t>
            </a:r>
            <a:r>
              <a:rPr lang="hr-HR" dirty="0"/>
              <a:t>smo u zajednici moramo zajedno raditi da bismo nešto postigli ...sami ne </a:t>
            </a:r>
            <a:r>
              <a:rPr lang="hr-HR" dirty="0" smtClean="0"/>
              <a:t>možemo</a:t>
            </a:r>
          </a:p>
          <a:p>
            <a:endParaRPr lang="hr-HR" dirty="0"/>
          </a:p>
          <a:p>
            <a:r>
              <a:rPr lang="hr-HR" dirty="0"/>
              <a:t>U našem gradu ima ljudi koji su odlučili raditi za dobrobit zajednice </a:t>
            </a:r>
            <a:r>
              <a:rPr lang="hr-HR" dirty="0" smtClean="0"/>
              <a:t>(</a:t>
            </a:r>
            <a:r>
              <a:rPr lang="hr-HR" dirty="0"/>
              <a:t>razne udruge, ustanove itd.)  </a:t>
            </a:r>
          </a:p>
          <a:p>
            <a:endParaRPr lang="hr-HR" dirty="0"/>
          </a:p>
          <a:p>
            <a:pPr>
              <a:buFontTx/>
              <a:buChar char="-"/>
            </a:pPr>
            <a:endParaRPr lang="hr-HR" dirty="0" smtClean="0"/>
          </a:p>
          <a:p>
            <a:pPr>
              <a:buFontTx/>
              <a:buChar char="-"/>
            </a:pPr>
            <a:endParaRPr lang="en-US" dirty="0"/>
          </a:p>
        </p:txBody>
      </p:sp>
      <p:sp>
        <p:nvSpPr>
          <p:cNvPr id="4" name="Rezervirano mjesto teksta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2" descr="ko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31798" y="2460069"/>
            <a:ext cx="2361164" cy="1471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902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zvor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105150" y="4712370"/>
            <a:ext cx="2933700" cy="177812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95339" y="3789040"/>
            <a:ext cx="79208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b="1" dirty="0" smtClean="0"/>
              <a:t>  IZVOR </a:t>
            </a:r>
            <a:r>
              <a:rPr lang="hr-HR" dirty="0" smtClean="0"/>
              <a:t>na koji se mi moramo spojiti ako želimo svjetliti, također imaju viziju ogromno iskustvo koje žele prenijeti na nas i žele nam pomoći...</a:t>
            </a:r>
          </a:p>
          <a:p>
            <a:endParaRPr lang="hr-HR" dirty="0"/>
          </a:p>
        </p:txBody>
      </p:sp>
      <p:sp>
        <p:nvSpPr>
          <p:cNvPr id="6" name="TextBox 3"/>
          <p:cNvSpPr txBox="1"/>
          <p:nvPr/>
        </p:nvSpPr>
        <p:spPr>
          <a:xfrm>
            <a:off x="795339" y="1198276"/>
            <a:ext cx="79208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r-HR" dirty="0" smtClean="0"/>
              <a:t>  </a:t>
            </a:r>
            <a:r>
              <a:rPr lang="hr-HR" b="1" dirty="0" smtClean="0"/>
              <a:t>SREDIŠNJI KOORDINACIJSKI ODBOR AKCIJE: </a:t>
            </a:r>
          </a:p>
          <a:p>
            <a:pPr algn="ctr"/>
            <a:r>
              <a:rPr lang="hr-HR" b="1" dirty="0" smtClean="0"/>
              <a:t>GRADOVI I OPĆINE – PRIJATELJI DJECE</a:t>
            </a:r>
          </a:p>
          <a:p>
            <a:pPr algn="ctr"/>
            <a:r>
              <a:rPr lang="hr-HR" b="1" dirty="0" err="1" smtClean="0"/>
              <a:t>Amruševa</a:t>
            </a:r>
            <a:r>
              <a:rPr lang="hr-HR" b="1" dirty="0" smtClean="0"/>
              <a:t> 10/IV, Zagreb</a:t>
            </a:r>
          </a:p>
          <a:p>
            <a:pPr algn="ctr"/>
            <a:r>
              <a:rPr lang="hr-HR" dirty="0" err="1" smtClean="0">
                <a:solidFill>
                  <a:schemeClr val="accent1"/>
                </a:solidFill>
                <a:hlinkClick r:id="rId3"/>
              </a:rPr>
              <a:t>www.savez</a:t>
            </a:r>
            <a:r>
              <a:rPr lang="hr-HR" dirty="0" smtClean="0">
                <a:solidFill>
                  <a:schemeClr val="accent1"/>
                </a:solidFill>
                <a:hlinkClick r:id="rId3"/>
              </a:rPr>
              <a:t>-</a:t>
            </a:r>
            <a:r>
              <a:rPr lang="hr-HR" dirty="0" err="1" smtClean="0">
                <a:solidFill>
                  <a:schemeClr val="accent1"/>
                </a:solidFill>
                <a:hlinkClick r:id="rId3"/>
              </a:rPr>
              <a:t>dnd.hr</a:t>
            </a:r>
            <a:r>
              <a:rPr lang="hr-HR" dirty="0" smtClean="0">
                <a:solidFill>
                  <a:schemeClr val="accent1"/>
                </a:solidFill>
              </a:rPr>
              <a:t>  </a:t>
            </a:r>
            <a:r>
              <a:rPr lang="hr-HR" dirty="0" smtClean="0"/>
              <a:t>01/ 49 22 959</a:t>
            </a:r>
          </a:p>
        </p:txBody>
      </p:sp>
      <p:pic>
        <p:nvPicPr>
          <p:cNvPr id="2052" name="Picture 4" descr="g-o_logo_novi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2609850"/>
            <a:ext cx="1133475" cy="83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savez_logotip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2595562"/>
            <a:ext cx="904875" cy="866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rv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2581275"/>
            <a:ext cx="952500" cy="866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9" name="Picture 1" descr="logo_blue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2800350"/>
            <a:ext cx="230505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r-HR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1295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r-HR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</a:t>
            </a:r>
            <a:endParaRPr kumimoji="0" lang="hr-H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0" y="21621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r-HR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</a:t>
            </a:r>
            <a:endParaRPr kumimoji="0" lang="hr-H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0" y="30289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r-HR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</a:t>
            </a:r>
            <a:endParaRPr kumimoji="0" lang="hr-H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0" y="34861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781425" algn="l"/>
              </a:tabLst>
            </a:pPr>
            <a:endParaRPr kumimoji="0" lang="sr-Latn-R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Nismo sami</a:t>
            </a:r>
            <a:endParaRPr lang="en-US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endParaRPr lang="hr-HR" dirty="0" smtClean="0"/>
          </a:p>
          <a:p>
            <a:endParaRPr lang="hr-HR" dirty="0"/>
          </a:p>
          <a:p>
            <a:r>
              <a:rPr lang="hr-HR" dirty="0" smtClean="0"/>
              <a:t>Idemo </a:t>
            </a:r>
            <a:r>
              <a:rPr lang="hr-HR" dirty="0"/>
              <a:t>na stvaranje planova i realizaciju akcije „Gradovi i općine –prijatelji </a:t>
            </a:r>
            <a:r>
              <a:rPr lang="hr-HR" dirty="0" smtClean="0"/>
              <a:t>djece</a:t>
            </a:r>
          </a:p>
          <a:p>
            <a:endParaRPr lang="hr-HR" dirty="0" smtClean="0"/>
          </a:p>
          <a:p>
            <a:r>
              <a:rPr lang="hr-HR" dirty="0"/>
              <a:t>Najvažnije </a:t>
            </a:r>
            <a:r>
              <a:rPr lang="hr-HR" b="1" dirty="0"/>
              <a:t>PLAN </a:t>
            </a:r>
            <a:r>
              <a:rPr lang="hr-HR" dirty="0"/>
              <a:t>prilagoditi po sebi tako da bi ga bilo moguće i ostvariti  - </a:t>
            </a:r>
            <a:r>
              <a:rPr lang="hr-HR" b="1" dirty="0"/>
              <a:t>TREBA</a:t>
            </a:r>
          </a:p>
          <a:p>
            <a:r>
              <a:rPr lang="hr-HR" b="1" dirty="0"/>
              <a:t>BITI REALAN, OSTVARIV U SKLADU S MOGUĆNOSTIMA</a:t>
            </a:r>
          </a:p>
          <a:p>
            <a:endParaRPr lang="hr-HR" dirty="0"/>
          </a:p>
          <a:p>
            <a:r>
              <a:rPr lang="hr-HR" b="1" dirty="0"/>
              <a:t>ZAPAMTIMO </a:t>
            </a:r>
            <a:r>
              <a:rPr lang="hr-HR" dirty="0"/>
              <a:t>nismo sami  i drugi gradovi/općine su uz nas svi će nam pružiti podršku</a:t>
            </a:r>
            <a:r>
              <a:rPr lang="hr-HR" dirty="0" smtClean="0"/>
              <a:t>...</a:t>
            </a:r>
          </a:p>
          <a:p>
            <a:endParaRPr lang="hr-HR" dirty="0" smtClean="0"/>
          </a:p>
          <a:p>
            <a:r>
              <a:rPr lang="hr-HR" dirty="0"/>
              <a:t>LOKALNE ZAJEDNICE MORAJU  </a:t>
            </a:r>
            <a:r>
              <a:rPr lang="hr-HR" b="1" dirty="0"/>
              <a:t>ISPUNITI NEKE ZADANE KRITERIJE IZ PROGRAMA</a:t>
            </a:r>
          </a:p>
          <a:p>
            <a:endParaRPr lang="hr-HR" dirty="0" smtClean="0"/>
          </a:p>
          <a:p>
            <a:r>
              <a:rPr lang="hr-HR" dirty="0"/>
              <a:t>Zašto da lutamo kada nam je sjedištu Akcije,  Savezu društava Naša djeca, pružena ruka da nas vodi na tom putu?</a:t>
            </a:r>
          </a:p>
        </p:txBody>
      </p:sp>
      <p:sp>
        <p:nvSpPr>
          <p:cNvPr id="4" name="Rezervirano mjesto teksta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2" descr="http://www.civilnodrustvo.hr/uploads/pics/3915512588_d66aef8d30_z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2230" y="2423160"/>
            <a:ext cx="2519141" cy="1889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6387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dirty="0"/>
              <a:t/>
            </a:r>
            <a:br>
              <a:rPr lang="hr-HR" dirty="0"/>
            </a:br>
            <a:endParaRPr lang="en-US" dirty="0"/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endParaRPr lang="hr-HR" dirty="0" smtClean="0"/>
          </a:p>
          <a:p>
            <a:pPr algn="ctr"/>
            <a:r>
              <a:rPr lang="hr-HR" dirty="0" smtClean="0"/>
              <a:t>Cilj </a:t>
            </a:r>
            <a:r>
              <a:rPr lang="hr-HR" dirty="0"/>
              <a:t>nam je da  Grad Sinj dobije počasni </a:t>
            </a:r>
            <a:r>
              <a:rPr lang="hr-HR" dirty="0" smtClean="0"/>
              <a:t>naziv</a:t>
            </a:r>
          </a:p>
          <a:p>
            <a:pPr algn="ctr"/>
            <a:r>
              <a:rPr lang="hr-HR" dirty="0" smtClean="0"/>
              <a:t> Grad Sinj – prijatelj djece</a:t>
            </a:r>
            <a:endParaRPr lang="en-US" dirty="0"/>
          </a:p>
        </p:txBody>
      </p:sp>
      <p:pic>
        <p:nvPicPr>
          <p:cNvPr id="4" name="Picture 5" descr="naslov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23728" y="620688"/>
            <a:ext cx="5166344" cy="3673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2564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Vrsta drva">
  <a:themeElements>
    <a:clrScheme name="Vrsta drva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Vrsta drva">
      <a:majorFont>
        <a:latin typeface="Georgia" panose="020405020504050203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rebuchet MS" panose="020B0603020202020204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Vrsta drva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C6AE0645-98FF-411B-B0E9-59ABD78A0CC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TM03090434[[fn=Vrsta drva]]</Template>
  <TotalTime>739</TotalTime>
  <Words>728</Words>
  <Application>Microsoft Office PowerPoint</Application>
  <PresentationFormat>Prikaz na zaslonu (4:3)</PresentationFormat>
  <Paragraphs>102</Paragraphs>
  <Slides>10</Slides>
  <Notes>1</Notes>
  <HiddenSlides>0</HiddenSlides>
  <MMClips>0</MMClips>
  <ScaleCrop>false</ScaleCrop>
  <HeadingPairs>
    <vt:vector size="6" baseType="variant">
      <vt:variant>
        <vt:lpstr>Korišteni fontovi</vt:lpstr>
      </vt:variant>
      <vt:variant>
        <vt:i4>6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10</vt:i4>
      </vt:variant>
    </vt:vector>
  </HeadingPairs>
  <TitlesOfParts>
    <vt:vector size="17" baseType="lpstr">
      <vt:lpstr>Arial</vt:lpstr>
      <vt:lpstr>Calibri</vt:lpstr>
      <vt:lpstr>Georgia</vt:lpstr>
      <vt:lpstr>Times New Roman</vt:lpstr>
      <vt:lpstr>Trebuchet MS</vt:lpstr>
      <vt:lpstr>Wingdings</vt:lpstr>
      <vt:lpstr>Vrsta drva</vt:lpstr>
      <vt:lpstr>OD INICIJATIVE  DO ODLUKE akcija „Gradovi i općine – prijatelji djece”</vt:lpstr>
      <vt:lpstr>UVOD INICIJATORA  </vt:lpstr>
      <vt:lpstr>AKCIJA GRADOVI I OPĆINE PRIJATELJI DJECE </vt:lpstr>
      <vt:lpstr>ŠTO AKCIJA DONOSI LOKALNIM ZAJEDNICAMA? </vt:lpstr>
      <vt:lpstr>KAKO KRENUTI S AKCIJOM ? </vt:lpstr>
      <vt:lpstr>Programska područja plana aktivnosti </vt:lpstr>
      <vt:lpstr>ZAJEDNO </vt:lpstr>
      <vt:lpstr>PowerPoint prezentacija</vt:lpstr>
      <vt:lpstr>Nismo sami</vt:lpstr>
      <vt:lpstr> </vt:lpstr>
    </vt:vector>
  </TitlesOfParts>
  <Company>Grizli777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OD INICIJATIVE DO ODLUKE</dc:title>
  <dc:creator>Komp</dc:creator>
  <cp:lastModifiedBy>Anita Bota</cp:lastModifiedBy>
  <cp:revision>69</cp:revision>
  <dcterms:created xsi:type="dcterms:W3CDTF">2014-06-25T13:17:58Z</dcterms:created>
  <dcterms:modified xsi:type="dcterms:W3CDTF">2018-04-04T12:19:21Z</dcterms:modified>
</cp:coreProperties>
</file>